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18" r:id="rId3"/>
    <p:sldId id="260" r:id="rId4"/>
    <p:sldId id="261" r:id="rId5"/>
    <p:sldId id="263" r:id="rId6"/>
    <p:sldId id="270" r:id="rId7"/>
    <p:sldId id="278" r:id="rId8"/>
    <p:sldId id="280" r:id="rId9"/>
    <p:sldId id="281" r:id="rId10"/>
    <p:sldId id="282" r:id="rId11"/>
    <p:sldId id="283" r:id="rId12"/>
    <p:sldId id="264" r:id="rId13"/>
    <p:sldId id="289" r:id="rId14"/>
    <p:sldId id="306" r:id="rId15"/>
    <p:sldId id="307" r:id="rId16"/>
    <p:sldId id="308" r:id="rId17"/>
    <p:sldId id="309" r:id="rId18"/>
    <p:sldId id="310" r:id="rId19"/>
    <p:sldId id="311" r:id="rId20"/>
    <p:sldId id="312" r:id="rId21"/>
    <p:sldId id="313" r:id="rId22"/>
    <p:sldId id="315" r:id="rId23"/>
    <p:sldId id="316" r:id="rId24"/>
    <p:sldId id="317" r:id="rId25"/>
    <p:sldId id="302" r:id="rId26"/>
    <p:sldId id="303" r:id="rId27"/>
    <p:sldId id="277" r:id="rId28"/>
  </p:sldIdLst>
  <p:sldSz cx="12192000" cy="6858000"/>
  <p:notesSz cx="6858000" cy="9144000"/>
  <p:embeddedFontLst>
    <p:embeddedFont>
      <p:font typeface="MiSans Normal" panose="00000500000000000000" pitchFamily="2" charset="-122"/>
      <p:regular r:id="rId34"/>
    </p:embeddedFont>
    <p:embeddedFont>
      <p:font typeface="思源宋体 CN Heavy" panose="02020900000000000000" pitchFamily="18" charset="-122"/>
      <p:bold r:id="rId35"/>
    </p:embeddedFont>
    <p:embeddedFont>
      <p:font typeface="Calibri" panose="020F0502020204030204" charset="0"/>
      <p:regular r:id="rId36"/>
      <p:bold r:id="rId37"/>
      <p:italic r:id="rId38"/>
      <p:boldItalic r:id="rId39"/>
    </p:embeddedFont>
  </p:embeddedFontLst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469" userDrawn="1">
          <p15:clr>
            <a:srgbClr val="A4A3A4"/>
          </p15:clr>
        </p15:guide>
        <p15:guide id="4" pos="256" userDrawn="1">
          <p15:clr>
            <a:srgbClr val="A4A3A4"/>
          </p15:clr>
        </p15:guide>
        <p15:guide id="5" orient="horz" pos="354" userDrawn="1">
          <p15:clr>
            <a:srgbClr val="A4A3A4"/>
          </p15:clr>
        </p15:guide>
        <p15:guide id="6" orient="horz" pos="762" userDrawn="1">
          <p15:clr>
            <a:srgbClr val="A4A3A4"/>
          </p15:clr>
        </p15:guide>
        <p15:guide id="7" orient="horz" pos="398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3537"/>
    <a:srgbClr val="417F54"/>
    <a:srgbClr val="7FC2B9"/>
    <a:srgbClr val="B8E9E3"/>
    <a:srgbClr val="91373F"/>
    <a:srgbClr val="AB353D"/>
    <a:srgbClr val="3D7F5D"/>
    <a:srgbClr val="AC313F"/>
    <a:srgbClr val="9E202E"/>
    <a:srgbClr val="4080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144" y="126"/>
      </p:cViewPr>
      <p:guideLst>
        <p:guide orient="horz" pos="2160"/>
        <p:guide pos="3840"/>
        <p:guide pos="7469"/>
        <p:guide pos="256"/>
        <p:guide orient="horz" pos="354"/>
        <p:guide orient="horz" pos="762"/>
        <p:guide orient="horz" pos="398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4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25.xml"/><Relationship Id="rId4" Type="http://schemas.openxmlformats.org/officeDocument/2006/relationships/slide" Target="slides/slide2.xml"/><Relationship Id="rId39" Type="http://schemas.openxmlformats.org/officeDocument/2006/relationships/font" Target="fonts/font6.fntdata"/><Relationship Id="rId38" Type="http://schemas.openxmlformats.org/officeDocument/2006/relationships/font" Target="fonts/font5.fntdata"/><Relationship Id="rId37" Type="http://schemas.openxmlformats.org/officeDocument/2006/relationships/font" Target="fonts/font4.fntdata"/><Relationship Id="rId36" Type="http://schemas.openxmlformats.org/officeDocument/2006/relationships/font" Target="fonts/font3.fntdata"/><Relationship Id="rId35" Type="http://schemas.openxmlformats.org/officeDocument/2006/relationships/font" Target="fonts/font2.fntdata"/><Relationship Id="rId34" Type="http://schemas.openxmlformats.org/officeDocument/2006/relationships/font" Target="fonts/font1.fntdata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ea typeface="MiSans Normal" panose="00000500000000000000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ea typeface="MiSans Normal" panose="00000500000000000000" pitchFamily="2" charset="-122"/>
              </a:rPr>
            </a:fld>
            <a:endParaRPr lang="zh-CN" altLang="en-US">
              <a:ea typeface="MiSans Normal" panose="00000500000000000000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ea typeface="MiSans Normal" panose="00000500000000000000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ea typeface="MiSans Normal" panose="00000500000000000000" pitchFamily="2" charset="-122"/>
              </a:rPr>
            </a:fld>
            <a:endParaRPr lang="zh-CN" altLang="en-US">
              <a:ea typeface="MiSans Normal" panose="00000500000000000000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MiSans Normal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MiSans Normal" panose="00000500000000000000" pitchFamily="2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MiSans Normal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MiSans Normal" panose="00000500000000000000" pitchFamily="2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MiSans Normal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MiSans Normal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MiSans Normal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MiSans Normal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MiSans Normal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1896745" y="5797550"/>
            <a:ext cx="8382000" cy="749300"/>
          </a:xfrm>
          <a:prstGeom prst="ellipse">
            <a:avLst/>
          </a:prstGeom>
          <a:solidFill>
            <a:srgbClr val="65B1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 descr="卡通人物&#10;&#10;中度可信度描述已自动生成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35"/>
          <a:stretch>
            <a:fillRect/>
          </a:stretch>
        </p:blipFill>
        <p:spPr>
          <a:xfrm>
            <a:off x="102235" y="2730500"/>
            <a:ext cx="3600000" cy="4039709"/>
          </a:xfrm>
          <a:prstGeom prst="rect">
            <a:avLst/>
          </a:prstGeom>
        </p:spPr>
      </p:pic>
      <p:pic>
        <p:nvPicPr>
          <p:cNvPr id="20" name="图片 19" descr="卡通人物&#10;&#10;中度可信度描述已自动生成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97"/>
          <a:stretch>
            <a:fillRect/>
          </a:stretch>
        </p:blipFill>
        <p:spPr>
          <a:xfrm>
            <a:off x="8489689" y="2892420"/>
            <a:ext cx="3600000" cy="3878214"/>
          </a:xfrm>
          <a:prstGeom prst="rect">
            <a:avLst/>
          </a:prstGeom>
        </p:spPr>
      </p:pic>
      <p:pic>
        <p:nvPicPr>
          <p:cNvPr id="19" name="图片 18" descr="卡通人物&#10;&#10;描述已自动生成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265" y="5403850"/>
            <a:ext cx="1764960" cy="1143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539492" y="5768430"/>
            <a:ext cx="5453742" cy="749300"/>
          </a:xfrm>
          <a:prstGeom prst="ellipse">
            <a:avLst/>
          </a:prstGeom>
          <a:solidFill>
            <a:srgbClr val="65B1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 descr="图标&#10;&#10;中度可信度描述已自动生成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845" y="1762486"/>
            <a:ext cx="4875785" cy="4466771"/>
          </a:xfrm>
          <a:prstGeom prst="rect">
            <a:avLst/>
          </a:prstGeom>
        </p:spPr>
      </p:pic>
      <p:pic>
        <p:nvPicPr>
          <p:cNvPr id="10" name="图片 9" descr="图标&#10;&#10;描述已自动生成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375" y="6259"/>
            <a:ext cx="1930181" cy="14822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57013" y="5745991"/>
            <a:ext cx="5404041" cy="749300"/>
          </a:xfrm>
          <a:prstGeom prst="ellipse">
            <a:avLst/>
          </a:prstGeom>
          <a:solidFill>
            <a:srgbClr val="65B1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卡通人物&#10;&#10;中度可信度描述已自动生成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731" y="1558563"/>
            <a:ext cx="5004605" cy="457401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5525770"/>
            <a:ext cx="12192000" cy="1332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76884" y="5965064"/>
            <a:ext cx="3953730" cy="749300"/>
          </a:xfrm>
          <a:prstGeom prst="ellipse">
            <a:avLst/>
          </a:prstGeom>
          <a:solidFill>
            <a:srgbClr val="65B1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10413868" y="4040512"/>
            <a:ext cx="1628941" cy="2661278"/>
            <a:chOff x="10125489" y="3561722"/>
            <a:chExt cx="1628941" cy="2661278"/>
          </a:xfrm>
        </p:grpSpPr>
        <p:sp>
          <p:nvSpPr>
            <p:cNvPr id="13" name="椭圆 12"/>
            <p:cNvSpPr/>
            <p:nvPr/>
          </p:nvSpPr>
          <p:spPr>
            <a:xfrm>
              <a:off x="10256117" y="5881949"/>
              <a:ext cx="1498313" cy="341051"/>
            </a:xfrm>
            <a:prstGeom prst="ellipse">
              <a:avLst/>
            </a:prstGeom>
            <a:solidFill>
              <a:srgbClr val="65B1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7" name="图片 6" descr="卡通人物&#10;&#10;中度可信度描述已自动生成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5489" y="3561722"/>
              <a:ext cx="1498312" cy="2555107"/>
            </a:xfrm>
            <a:prstGeom prst="rect">
              <a:avLst/>
            </a:prstGeom>
          </p:spPr>
        </p:pic>
      </p:grpSp>
      <p:pic>
        <p:nvPicPr>
          <p:cNvPr id="9" name="图片 8" descr="图示&#10;&#10;描述已自动生成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884" y="2138771"/>
            <a:ext cx="3306350" cy="42735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 userDrawn="1"/>
        </p:nvSpPr>
        <p:spPr>
          <a:xfrm>
            <a:off x="0" y="5777865"/>
            <a:ext cx="12192000" cy="108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9" name="组合 28"/>
          <p:cNvGrpSpPr>
            <a:grpSpLocks noChangeAspect="1"/>
          </p:cNvGrpSpPr>
          <p:nvPr userDrawn="1"/>
        </p:nvGrpSpPr>
        <p:grpSpPr>
          <a:xfrm>
            <a:off x="7701236" y="2870685"/>
            <a:ext cx="4320000" cy="3829029"/>
            <a:chOff x="6403296" y="1386690"/>
            <a:chExt cx="5453742" cy="4833920"/>
          </a:xfrm>
        </p:grpSpPr>
        <p:sp>
          <p:nvSpPr>
            <p:cNvPr id="4" name="椭圆 3"/>
            <p:cNvSpPr/>
            <p:nvPr/>
          </p:nvSpPr>
          <p:spPr>
            <a:xfrm>
              <a:off x="6403296" y="5471310"/>
              <a:ext cx="5453742" cy="749300"/>
            </a:xfrm>
            <a:prstGeom prst="ellipse">
              <a:avLst/>
            </a:prstGeom>
            <a:solidFill>
              <a:srgbClr val="65B1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9014" y="1386690"/>
              <a:ext cx="5004826" cy="4578105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" name="组合 1"/>
          <p:cNvGrpSpPr>
            <a:grpSpLocks noChangeAspect="1"/>
          </p:cNvGrpSpPr>
          <p:nvPr userDrawn="1"/>
        </p:nvGrpSpPr>
        <p:grpSpPr>
          <a:xfrm>
            <a:off x="8474710" y="2683510"/>
            <a:ext cx="3600000" cy="4043933"/>
            <a:chOff x="11552" y="2724"/>
            <a:chExt cx="7120" cy="7998"/>
          </a:xfrm>
        </p:grpSpPr>
        <p:sp>
          <p:nvSpPr>
            <p:cNvPr id="13" name="椭圆 12"/>
            <p:cNvSpPr/>
            <p:nvPr/>
          </p:nvSpPr>
          <p:spPr>
            <a:xfrm>
              <a:off x="14818" y="10004"/>
              <a:ext cx="3854" cy="719"/>
            </a:xfrm>
            <a:prstGeom prst="ellipse">
              <a:avLst/>
            </a:prstGeom>
            <a:solidFill>
              <a:srgbClr val="65B1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552" y="8800"/>
              <a:ext cx="4382" cy="964"/>
            </a:xfrm>
            <a:prstGeom prst="ellipse">
              <a:avLst/>
            </a:prstGeom>
            <a:solidFill>
              <a:srgbClr val="65B1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11" name="图片 10" descr="卡通人物&#10;&#10;中度可信度描述已自动生成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14" y="2724"/>
              <a:ext cx="6558" cy="7759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1896745" y="5797550"/>
            <a:ext cx="8382000" cy="749300"/>
          </a:xfrm>
          <a:prstGeom prst="ellipse">
            <a:avLst/>
          </a:prstGeom>
          <a:solidFill>
            <a:srgbClr val="65B1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卡通人物&#10;&#10;中度可信度描述已自动生成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35"/>
          <a:stretch>
            <a:fillRect/>
          </a:stretch>
        </p:blipFill>
        <p:spPr>
          <a:xfrm>
            <a:off x="102235" y="2730500"/>
            <a:ext cx="3600000" cy="4039709"/>
          </a:xfrm>
          <a:prstGeom prst="rect">
            <a:avLst/>
          </a:prstGeom>
        </p:spPr>
      </p:pic>
      <p:pic>
        <p:nvPicPr>
          <p:cNvPr id="20" name="图片 19" descr="卡通人物&#10;&#10;中度可信度描述已自动生成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97"/>
          <a:stretch>
            <a:fillRect/>
          </a:stretch>
        </p:blipFill>
        <p:spPr>
          <a:xfrm>
            <a:off x="8489689" y="2892420"/>
            <a:ext cx="3600000" cy="3878214"/>
          </a:xfrm>
          <a:prstGeom prst="rect">
            <a:avLst/>
          </a:prstGeom>
        </p:spPr>
      </p:pic>
      <p:pic>
        <p:nvPicPr>
          <p:cNvPr id="19" name="图片 18" descr="卡通人物&#10;&#10;描述已自动生成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265" y="5403850"/>
            <a:ext cx="1764960" cy="1143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1.xml"/><Relationship Id="rId1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13427" y="1765633"/>
            <a:ext cx="8165147" cy="3553460"/>
            <a:chOff x="2013427" y="980138"/>
            <a:chExt cx="8165147" cy="3553460"/>
          </a:xfrm>
        </p:grpSpPr>
        <p:sp>
          <p:nvSpPr>
            <p:cNvPr id="22" name="文本框 22" descr="7b0a20202020227461726765744d6f64756c65223a202270726f636573734f6e6c696e65466f6e7473220a7d0a"/>
            <p:cNvSpPr txBox="1"/>
            <p:nvPr/>
          </p:nvSpPr>
          <p:spPr>
            <a:xfrm>
              <a:off x="2013427" y="980138"/>
              <a:ext cx="8165147" cy="3553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algn="ctr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6000" dirty="0">
                  <a:solidFill>
                    <a:srgbClr val="467959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+mn-ea"/>
                </a:rPr>
                <a:t>老年人生活能力评估与康复训练</a:t>
              </a:r>
              <a:endParaRPr lang="zh-CN" altLang="en-US" sz="6000" dirty="0">
                <a:solidFill>
                  <a:srgbClr val="46795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6000" b="0" i="0" baseline="0" noProof="0" dirty="0">
                <a:ln>
                  <a:noFill/>
                </a:ln>
                <a:solidFill>
                  <a:srgbClr val="467959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sym typeface="MiSans Normal" panose="00000500000000000000" pitchFamily="2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700303" y="3640952"/>
              <a:ext cx="2791394" cy="550856"/>
              <a:chOff x="4757642" y="4105193"/>
              <a:chExt cx="2621874" cy="550856"/>
            </a:xfrm>
          </p:grpSpPr>
          <p:sp>
            <p:nvSpPr>
              <p:cNvPr id="26" name="图形 203"/>
              <p:cNvSpPr/>
              <p:nvPr/>
            </p:nvSpPr>
            <p:spPr>
              <a:xfrm>
                <a:off x="4757642" y="4105193"/>
                <a:ext cx="2621874" cy="550856"/>
              </a:xfrm>
              <a:prstGeom prst="roundRect">
                <a:avLst>
                  <a:gd name="adj" fmla="val 50000"/>
                </a:avLst>
              </a:prstGeom>
              <a:solidFill>
                <a:srgbClr val="AC313F"/>
              </a:solidFill>
              <a:ln w="9525" cap="flat">
                <a:noFill/>
                <a:prstDash val="solid"/>
                <a:miter/>
              </a:ln>
              <a:effectLst>
                <a:outerShdw blurRad="127000" dist="127000" dir="2700000" algn="ctr" rotWithShape="0">
                  <a:srgbClr val="9E3537">
                    <a:alpha val="15000"/>
                  </a:srgbClr>
                </a:outerShdw>
              </a:effectLst>
            </p:spPr>
            <p:txBody>
              <a:bodyPr rtlCol="0" anchor="ctr"/>
              <a:lstStyle/>
              <a:p>
                <a:endParaRPr lang="zh-CN" altLang="en-US">
                  <a:solidFill>
                    <a:srgbClr val="D77061"/>
                  </a:solidFill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4757642" y="4195955"/>
                <a:ext cx="2621874" cy="36830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北京出版社</a:t>
                </a:r>
                <a:endParaRPr kumimoji="0" 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543560" y="2827020"/>
            <a:ext cx="10688320" cy="2546350"/>
          </a:xfrm>
          <a:prstGeom prst="rect">
            <a:avLst/>
          </a:prstGeom>
          <a:solidFill>
            <a:schemeClr val="bg1"/>
          </a:solidFill>
          <a:ln>
            <a:solidFill>
              <a:schemeClr val="accent6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58800" y="1619885"/>
            <a:ext cx="10623550" cy="3692525"/>
          </a:xfrm>
          <a:prstGeom prst="rect">
            <a:avLst/>
          </a:prstGeom>
        </p:spPr>
        <p:txBody>
          <a:bodyPr wrap="square">
            <a:spAutoFit/>
          </a:bodyPr>
          <a:p>
            <a:pPr algn="l" defTabSz="457200">
              <a:lnSpc>
                <a:spcPct val="100000"/>
              </a:lnSpc>
              <a:buClrTx/>
              <a:buSzTx/>
              <a:buFontTx/>
            </a:pPr>
            <a:r>
              <a: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床椅转移注意事项</a:t>
            </a:r>
            <a:endParaRPr lang="zh-CN" altLang="en-US" sz="28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algn="l" defTabSz="457200">
              <a:lnSpc>
                <a:spcPct val="100000"/>
              </a:lnSpc>
              <a:buClrTx/>
              <a:buSzTx/>
              <a:buFontTx/>
            </a:pPr>
            <a:endParaRPr lang="zh-CN" altLang="en-US" sz="28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algn="l" defTabSz="457200">
              <a:lnSpc>
                <a:spcPct val="100000"/>
              </a:lnSpc>
              <a:buClrTx/>
              <a:buSzTx/>
              <a:buFontTx/>
            </a:pPr>
            <a:endParaRPr lang="zh-CN" altLang="en-US" sz="28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marL="342900" indent="-3429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床椅转移训练要注意在训练过程中，治疗师或照顾者需全程监护，确保老人安全。</a:t>
            </a:r>
            <a:endParaRPr lang="zh-CN" altLang="en-US" sz="2000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遵循适度原则，根据老人的实际情况制定训练计划，避免过度训练。</a:t>
            </a:r>
            <a:endParaRPr lang="zh-CN" altLang="en-US" sz="2000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定期评估老人的训练进展和身体状况，及时调整训练方案。</a:t>
            </a:r>
            <a:endParaRPr lang="zh-CN" altLang="en-US" sz="2000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制定应急预案，发生意外时能够迅速、有效地处理。</a:t>
            </a:r>
            <a:endParaRPr lang="zh-CN" altLang="en-US" sz="2000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给予老人充分的心理支持和鼓励，增强其信心和积极性。</a:t>
            </a:r>
            <a:endParaRPr lang="zh-CN" altLang="en-US" sz="20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2" name="图片 21" descr="图标&#10;&#10;描述已自动生成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9965" y="190500"/>
            <a:ext cx="2087880" cy="31019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095999" y="2758587"/>
            <a:ext cx="5480575" cy="2677365"/>
            <a:chOff x="6095999" y="2119660"/>
            <a:chExt cx="5480575" cy="2677365"/>
          </a:xfrm>
        </p:grpSpPr>
        <p:sp>
          <p:nvSpPr>
            <p:cNvPr id="9" name="文本框 14"/>
            <p:cNvSpPr txBox="1"/>
            <p:nvPr/>
          </p:nvSpPr>
          <p:spPr bwMode="auto">
            <a:xfrm>
              <a:off x="6095999" y="2119660"/>
              <a:ext cx="5480575" cy="76835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buClrTx/>
                <a:buSzTx/>
                <a:buFontTx/>
              </a:pPr>
              <a:r>
                <a:rPr lang="zh-CN" altLang="en-US" sz="4400" dirty="0">
                  <a:solidFill>
                    <a:srgbClr val="417F54"/>
                  </a:solidFill>
                  <a:effectLst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床椅转移训练方法</a:t>
              </a:r>
              <a:endParaRPr lang="zh-CN" altLang="en-US" sz="4400" dirty="0">
                <a:solidFill>
                  <a:srgbClr val="417F54"/>
                </a:solidFill>
                <a:effectLst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6095999" y="4246169"/>
              <a:ext cx="1741124" cy="550856"/>
              <a:chOff x="1988130" y="4105193"/>
              <a:chExt cx="1741124" cy="550856"/>
            </a:xfrm>
          </p:grpSpPr>
          <p:sp>
            <p:nvSpPr>
              <p:cNvPr id="12" name="图形 203"/>
              <p:cNvSpPr/>
              <p:nvPr/>
            </p:nvSpPr>
            <p:spPr>
              <a:xfrm>
                <a:off x="1988130" y="4105193"/>
                <a:ext cx="1741124" cy="550856"/>
              </a:xfrm>
              <a:prstGeom prst="roundRect">
                <a:avLst>
                  <a:gd name="adj" fmla="val 50000"/>
                </a:avLst>
              </a:prstGeom>
              <a:solidFill>
                <a:srgbClr val="9E3537"/>
              </a:solidFill>
              <a:ln w="9525" cap="flat">
                <a:noFill/>
                <a:prstDash val="solid"/>
                <a:miter/>
              </a:ln>
              <a:effectLst>
                <a:outerShdw blurRad="127000" dist="127000" dir="5400000" algn="ctr" rotWithShape="0">
                  <a:srgbClr val="9E3537">
                    <a:alpha val="15000"/>
                  </a:srgbClr>
                </a:outerShdw>
              </a:effectLst>
            </p:spPr>
            <p:txBody>
              <a:bodyPr rtlCol="0" anchor="ctr"/>
              <a:lstStyle/>
              <a:p>
                <a:endParaRPr lang="zh-CN" altLang="en-US">
                  <a:solidFill>
                    <a:srgbClr val="D7706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1988130" y="4195955"/>
                <a:ext cx="1741124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第一部分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</p:grpSp>
      <p:sp>
        <p:nvSpPr>
          <p:cNvPr id="17" name="文本框 16"/>
          <p:cNvSpPr txBox="1"/>
          <p:nvPr/>
        </p:nvSpPr>
        <p:spPr>
          <a:xfrm>
            <a:off x="6095999" y="1636877"/>
            <a:ext cx="11099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n>
                  <a:solidFill>
                    <a:srgbClr val="417F54"/>
                  </a:soli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lang="zh-CN" altLang="en-US" sz="6000" dirty="0">
              <a:ln>
                <a:solidFill>
                  <a:srgbClr val="417F54"/>
                </a:solidFill>
              </a:ln>
              <a:noFill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" name="矩形 34"/>
          <p:cNvSpPr/>
          <p:nvPr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80120" y="2911475"/>
            <a:ext cx="3611880" cy="34213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18845" y="764540"/>
            <a:ext cx="5080000" cy="891540"/>
          </a:xfrm>
          <a:prstGeom prst="rect">
            <a:avLst/>
          </a:prstGeom>
        </p:spPr>
        <p:txBody>
          <a:bodyPr>
            <a:spAutoFit/>
          </a:bodyPr>
          <a:p>
            <a:pPr marL="0" algn="l" defTabSz="457200">
              <a:lnSpc>
                <a:spcPct val="100000"/>
              </a:lnSpc>
              <a:buClrTx/>
              <a:buSzTx/>
              <a:buFontTx/>
            </a:pPr>
            <a:r>
              <a: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主动转移训练</a:t>
            </a:r>
            <a:endParaRPr lang="zh-CN" altLang="en-US" sz="28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矩形: 圆角 16"/>
          <p:cNvSpPr/>
          <p:nvPr>
            <p:custDataLst>
              <p:tags r:id="rId2"/>
            </p:custDataLst>
          </p:nvPr>
        </p:nvSpPr>
        <p:spPr>
          <a:xfrm>
            <a:off x="594360" y="1605280"/>
            <a:ext cx="8434070" cy="4501515"/>
          </a:xfrm>
          <a:prstGeom prst="roundRect">
            <a:avLst>
              <a:gd name="adj" fmla="val 11900"/>
            </a:avLst>
          </a:prstGeom>
          <a:solidFill>
            <a:schemeClr val="bg1"/>
          </a:solidFill>
          <a:ln>
            <a:solidFill>
              <a:srgbClr val="417F54">
                <a:alpha val="10000"/>
              </a:srgbClr>
            </a:solidFill>
          </a:ln>
          <a:effectLst>
            <a:outerShdw blurRad="177800" dist="127000" dir="2700000" algn="ctr" rotWithShape="0">
              <a:srgbClr val="417F54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2840" y="1899285"/>
            <a:ext cx="7357110" cy="39135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sz="2000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单侧上肢或躯体功能障碍老人</a:t>
            </a:r>
            <a:endParaRPr lang="zh-CN" altLang="en-US" sz="2000" b="1">
              <a:ln w="15875"/>
              <a:gradFill>
                <a:gsLst>
                  <a:gs pos="0">
                    <a:schemeClr val="accent1"/>
                  </a:gs>
                  <a:gs pos="100000">
                    <a:schemeClr val="accent6"/>
                  </a:gs>
                </a:gsLst>
                <a:lin ang="2700000" scaled="0"/>
              </a:gra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）独立由床向轮椅的侧方转移：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①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治疗师或照顾者推轮椅至老人健侧床边，与床成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30°~45°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角，刹住车闸固定轮椅位置，竖起脚踏板，卸下近床侧扶手。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②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老人端坐于床边，双足平放于地面上，身体前倾，用健手扶持轮椅远侧扶手，提供支撑。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266700"/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③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从床上抬起臀部，以健足为轴，身体旋转，坐在轮椅坐垫深处，调整坐姿，调整轮椅脚踏板和扶手，完成转移。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" name="矩形 34"/>
          <p:cNvSpPr/>
          <p:nvPr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80120" y="2911475"/>
            <a:ext cx="3611880" cy="34213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18845" y="764540"/>
            <a:ext cx="5080000" cy="891540"/>
          </a:xfrm>
          <a:prstGeom prst="rect">
            <a:avLst/>
          </a:prstGeom>
        </p:spPr>
        <p:txBody>
          <a:bodyPr>
            <a:spAutoFit/>
          </a:bodyPr>
          <a:p>
            <a:pPr marL="0" algn="l" defTabSz="457200">
              <a:lnSpc>
                <a:spcPct val="100000"/>
              </a:lnSpc>
              <a:buClrTx/>
              <a:buSzTx/>
              <a:buFontTx/>
            </a:pPr>
            <a:r>
              <a: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主动转移训练</a:t>
            </a:r>
            <a:endParaRPr lang="zh-CN" altLang="en-US" sz="28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矩形: 圆角 16"/>
          <p:cNvSpPr/>
          <p:nvPr>
            <p:custDataLst>
              <p:tags r:id="rId2"/>
            </p:custDataLst>
          </p:nvPr>
        </p:nvSpPr>
        <p:spPr>
          <a:xfrm>
            <a:off x="594360" y="1605280"/>
            <a:ext cx="8434070" cy="4501515"/>
          </a:xfrm>
          <a:prstGeom prst="roundRect">
            <a:avLst>
              <a:gd name="adj" fmla="val 11900"/>
            </a:avLst>
          </a:prstGeom>
          <a:solidFill>
            <a:schemeClr val="bg1"/>
          </a:solidFill>
          <a:ln>
            <a:solidFill>
              <a:srgbClr val="417F54">
                <a:alpha val="10000"/>
              </a:srgbClr>
            </a:solidFill>
          </a:ln>
          <a:effectLst>
            <a:outerShdw blurRad="177800" dist="127000" dir="2700000" algn="ctr" rotWithShape="0">
              <a:srgbClr val="417F54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2840" y="1899285"/>
            <a:ext cx="7357110" cy="39135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sz="2000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单侧上肢或躯体功能障碍老人</a:t>
            </a:r>
            <a:endParaRPr lang="zh-CN" altLang="en-US" sz="2000" b="1">
              <a:ln w="15875"/>
              <a:gradFill>
                <a:gsLst>
                  <a:gs pos="0">
                    <a:schemeClr val="accent1"/>
                  </a:gs>
                  <a:gs pos="100000">
                    <a:schemeClr val="accent6"/>
                  </a:gs>
                </a:gsLst>
                <a:lin ang="2700000" scaled="0"/>
              </a:gra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）独立由轮椅向床的侧方转移：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由轮椅向床的侧方转移是由床到轮椅的返回过程，与其相反。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①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驱动轮椅至床边，老人健侧与床成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30</a:t>
            </a:r>
            <a:r>
              <a:rPr lang="en-US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°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~45</a:t>
            </a:r>
            <a:r>
              <a:rPr lang="en-US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°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角，刹住车闸固定轮椅位置，竖起脚踏板，卸下近床侧扶手。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②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老人臀部向前挪动调整轮椅坐姿端坐，双足平放于地面上，身体前倾，用健手扶床远处，提供支撑，从轮椅上抬起臀部，以健足为轴，身体旋转，坐在床上，调整坐姿，完成转移。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" name="矩形 34"/>
          <p:cNvSpPr/>
          <p:nvPr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80120" y="2911475"/>
            <a:ext cx="3611880" cy="34213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18845" y="764540"/>
            <a:ext cx="5080000" cy="891540"/>
          </a:xfrm>
          <a:prstGeom prst="rect">
            <a:avLst/>
          </a:prstGeom>
        </p:spPr>
        <p:txBody>
          <a:bodyPr>
            <a:spAutoFit/>
          </a:bodyPr>
          <a:p>
            <a:pPr marL="0" algn="l" defTabSz="457200">
              <a:lnSpc>
                <a:spcPct val="100000"/>
              </a:lnSpc>
              <a:buClrTx/>
              <a:buSzTx/>
              <a:buFontTx/>
            </a:pPr>
            <a:r>
              <a: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主动转移训练</a:t>
            </a:r>
            <a:endParaRPr lang="zh-CN" altLang="en-US" sz="28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矩形: 圆角 16"/>
          <p:cNvSpPr/>
          <p:nvPr>
            <p:custDataLst>
              <p:tags r:id="rId2"/>
            </p:custDataLst>
          </p:nvPr>
        </p:nvSpPr>
        <p:spPr>
          <a:xfrm>
            <a:off x="594360" y="1605280"/>
            <a:ext cx="8434070" cy="4501515"/>
          </a:xfrm>
          <a:prstGeom prst="roundRect">
            <a:avLst>
              <a:gd name="adj" fmla="val 11900"/>
            </a:avLst>
          </a:prstGeom>
          <a:solidFill>
            <a:schemeClr val="bg1"/>
          </a:solidFill>
          <a:ln>
            <a:solidFill>
              <a:srgbClr val="417F54">
                <a:alpha val="10000"/>
              </a:srgbClr>
            </a:solidFill>
          </a:ln>
          <a:effectLst>
            <a:outerShdw blurRad="177800" dist="127000" dir="2700000" algn="ctr" rotWithShape="0">
              <a:srgbClr val="417F54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2840" y="1899285"/>
            <a:ext cx="7357110" cy="39135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sz="2000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双侧下肢功能障碍老人</a:t>
            </a:r>
            <a:endParaRPr lang="zh-CN" altLang="en-US" sz="2000" b="1">
              <a:ln w="15875"/>
              <a:gradFill>
                <a:gsLst>
                  <a:gs pos="0">
                    <a:schemeClr val="accent1"/>
                  </a:gs>
                  <a:gs pos="100000">
                    <a:schemeClr val="accent6"/>
                  </a:gs>
                </a:gsLst>
                <a:lin ang="2700000" scaled="0"/>
              </a:gradFill>
              <a:effectLst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）独立由床向轮椅的侧方成角转移（以右侧为例）：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①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治疗师或照顾者推轮椅至床边，与床成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30</a:t>
            </a:r>
            <a:r>
              <a:rPr lang="en-US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°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~45</a:t>
            </a:r>
            <a:r>
              <a:rPr lang="en-US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°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角，刹住车闸固定轮椅位置，竖起脚踏板，卸下近床侧扶手。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②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老人端坐于床边，双手撑床移动臀部向前，双足平放于地面上，身体前倾，左手撑床右手撑轮椅远侧扶手，双手支撑同时发力臀部离开床面，向轮椅或椅子方向移动。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③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坐进轮椅坐垫深处，调整坐姿，调整轮椅脚踏板和扶手，完成转移。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" name="矩形 34"/>
          <p:cNvSpPr/>
          <p:nvPr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80120" y="2911475"/>
            <a:ext cx="3611880" cy="34213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18845" y="764540"/>
            <a:ext cx="5080000" cy="891540"/>
          </a:xfrm>
          <a:prstGeom prst="rect">
            <a:avLst/>
          </a:prstGeom>
        </p:spPr>
        <p:txBody>
          <a:bodyPr>
            <a:spAutoFit/>
          </a:bodyPr>
          <a:p>
            <a:pPr marL="0" algn="l" defTabSz="457200">
              <a:lnSpc>
                <a:spcPct val="100000"/>
              </a:lnSpc>
              <a:buClrTx/>
              <a:buSzTx/>
              <a:buFontTx/>
            </a:pPr>
            <a:r>
              <a: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主动转移训练</a:t>
            </a:r>
            <a:endParaRPr lang="zh-CN" altLang="en-US" sz="28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矩形: 圆角 16"/>
          <p:cNvSpPr/>
          <p:nvPr>
            <p:custDataLst>
              <p:tags r:id="rId2"/>
            </p:custDataLst>
          </p:nvPr>
        </p:nvSpPr>
        <p:spPr>
          <a:xfrm>
            <a:off x="594360" y="1605280"/>
            <a:ext cx="8434070" cy="4501515"/>
          </a:xfrm>
          <a:prstGeom prst="roundRect">
            <a:avLst>
              <a:gd name="adj" fmla="val 11900"/>
            </a:avLst>
          </a:prstGeom>
          <a:solidFill>
            <a:schemeClr val="bg1"/>
          </a:solidFill>
          <a:ln>
            <a:solidFill>
              <a:srgbClr val="417F54">
                <a:alpha val="10000"/>
              </a:srgbClr>
            </a:solidFill>
          </a:ln>
          <a:effectLst>
            <a:outerShdw blurRad="177800" dist="127000" dir="2700000" algn="ctr" rotWithShape="0">
              <a:srgbClr val="417F54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2840" y="1899285"/>
            <a:ext cx="7357110" cy="39135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sz="2000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双侧下肢功能障碍老人</a:t>
            </a:r>
            <a:endParaRPr lang="zh-CN" altLang="en-US" sz="2000" b="1">
              <a:ln w="15875"/>
              <a:gradFill>
                <a:gsLst>
                  <a:gs pos="0">
                    <a:schemeClr val="accent1"/>
                  </a:gs>
                  <a:gs pos="100000">
                    <a:schemeClr val="accent6"/>
                  </a:gs>
                </a:gsLst>
                <a:lin ang="2700000" scaled="0"/>
              </a:gradFill>
              <a:effectLst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）独立由轮椅向床的侧方成角转移（以右侧为例）：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由轮椅向床的侧方转移是由床到轮椅的返回过程，与其相反。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①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驱动轮椅从右侧尽量靠近床，与床成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30</a:t>
            </a:r>
            <a:r>
              <a:rPr lang="en-US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°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~45</a:t>
            </a:r>
            <a:r>
              <a:rPr lang="en-US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°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角，刹住车闸固定轮椅位置，竖起脚踏板，卸下近床侧扶手。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②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老人在轮椅中先将臀部向前移动，双足平放于地面上，身体前倾，右手撑床左手撑轮椅远侧扶手，双手支撑同时发力臀部离开轮椅垫子，向床方向移动，坐到床上，完成转移。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" name="矩形 34"/>
          <p:cNvSpPr/>
          <p:nvPr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80120" y="2911475"/>
            <a:ext cx="3611880" cy="34213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18845" y="764540"/>
            <a:ext cx="5080000" cy="891540"/>
          </a:xfrm>
          <a:prstGeom prst="rect">
            <a:avLst/>
          </a:prstGeom>
        </p:spPr>
        <p:txBody>
          <a:bodyPr>
            <a:spAutoFit/>
          </a:bodyPr>
          <a:p>
            <a:pPr marL="0" algn="l" defTabSz="457200">
              <a:lnSpc>
                <a:spcPct val="100000"/>
              </a:lnSpc>
              <a:buClrTx/>
              <a:buSzTx/>
              <a:buFontTx/>
            </a:pPr>
            <a:r>
              <a: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主动转移训练</a:t>
            </a:r>
            <a:endParaRPr lang="zh-CN" altLang="en-US" sz="28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矩形: 圆角 16"/>
          <p:cNvSpPr/>
          <p:nvPr>
            <p:custDataLst>
              <p:tags r:id="rId2"/>
            </p:custDataLst>
          </p:nvPr>
        </p:nvSpPr>
        <p:spPr>
          <a:xfrm>
            <a:off x="594360" y="1605280"/>
            <a:ext cx="8434070" cy="4501515"/>
          </a:xfrm>
          <a:prstGeom prst="roundRect">
            <a:avLst>
              <a:gd name="adj" fmla="val 11900"/>
            </a:avLst>
          </a:prstGeom>
          <a:solidFill>
            <a:schemeClr val="bg1"/>
          </a:solidFill>
          <a:ln>
            <a:solidFill>
              <a:srgbClr val="417F54">
                <a:alpha val="10000"/>
              </a:srgbClr>
            </a:solidFill>
          </a:ln>
          <a:effectLst>
            <a:outerShdw blurRad="177800" dist="127000" dir="2700000" algn="ctr" rotWithShape="0">
              <a:srgbClr val="417F54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2840" y="1899285"/>
            <a:ext cx="7357110" cy="39135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sz="2000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双侧下肢功能障碍老人</a:t>
            </a:r>
            <a:endParaRPr lang="zh-CN" altLang="en-US" sz="2000" b="1">
              <a:ln w="15875"/>
              <a:gradFill>
                <a:gsLst>
                  <a:gs pos="0">
                    <a:schemeClr val="accent1"/>
                  </a:gs>
                  <a:gs pos="100000">
                    <a:schemeClr val="accent6"/>
                  </a:gs>
                </a:gsLst>
                <a:lin ang="2700000" scaled="0"/>
              </a:gradFill>
              <a:effectLst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）独立由床向轮椅的侧方平行转移（以右侧为例）：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①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治疗师或照顾者推轮椅至床边，与床平行，刹住车闸固定轮椅位置，竖起脚踏板，卸下近床侧扶手。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②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老人长腿坐位于床边，左腿交叉放置于右腿上，用侧方支撑移动的方法，右手撑轮椅远侧扶手左手撑床，身体前倾，双手支撑抬起臀部向轮椅移动坐进轮椅坐垫深处。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③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双手扶抱双腿放于地面，调整坐姿，调整轮椅脚踏板和扶手，完成转移。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" name="矩形 34"/>
          <p:cNvSpPr/>
          <p:nvPr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80120" y="2911475"/>
            <a:ext cx="3611880" cy="34213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18845" y="764540"/>
            <a:ext cx="5080000" cy="891540"/>
          </a:xfrm>
          <a:prstGeom prst="rect">
            <a:avLst/>
          </a:prstGeom>
        </p:spPr>
        <p:txBody>
          <a:bodyPr>
            <a:spAutoFit/>
          </a:bodyPr>
          <a:p>
            <a:pPr marL="0" algn="l" defTabSz="457200">
              <a:lnSpc>
                <a:spcPct val="100000"/>
              </a:lnSpc>
              <a:buClrTx/>
              <a:buSzTx/>
              <a:buFontTx/>
            </a:pPr>
            <a:r>
              <a: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主动转移训练</a:t>
            </a:r>
            <a:endParaRPr lang="zh-CN" altLang="en-US" sz="28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矩形: 圆角 16"/>
          <p:cNvSpPr/>
          <p:nvPr>
            <p:custDataLst>
              <p:tags r:id="rId2"/>
            </p:custDataLst>
          </p:nvPr>
        </p:nvSpPr>
        <p:spPr>
          <a:xfrm>
            <a:off x="594360" y="1605280"/>
            <a:ext cx="8434070" cy="4501515"/>
          </a:xfrm>
          <a:prstGeom prst="roundRect">
            <a:avLst>
              <a:gd name="adj" fmla="val 11900"/>
            </a:avLst>
          </a:prstGeom>
          <a:solidFill>
            <a:schemeClr val="bg1"/>
          </a:solidFill>
          <a:ln>
            <a:solidFill>
              <a:srgbClr val="417F54">
                <a:alpha val="10000"/>
              </a:srgbClr>
            </a:solidFill>
          </a:ln>
          <a:effectLst>
            <a:outerShdw blurRad="177800" dist="127000" dir="2700000" algn="ctr" rotWithShape="0">
              <a:srgbClr val="417F54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2840" y="1899285"/>
            <a:ext cx="7357110" cy="39135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sz="2000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双侧下肢功能障碍老人</a:t>
            </a:r>
            <a:endParaRPr lang="zh-CN" altLang="en-US" sz="2000" b="1">
              <a:ln w="15875"/>
              <a:gradFill>
                <a:gsLst>
                  <a:gs pos="0">
                    <a:schemeClr val="accent1"/>
                  </a:gs>
                  <a:gs pos="100000">
                    <a:schemeClr val="accent6"/>
                  </a:gs>
                </a:gsLst>
                <a:lin ang="2700000" scaled="0"/>
              </a:gradFill>
              <a:effectLst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）独立由轮椅向床的侧方平行转移（以右侧为例）：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由轮椅向床的侧方转移是由床到轮椅的返回过程，与其相反。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①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驱动轮椅与床平行放置，刹住车闸固定轮椅位置，卸下近床侧扶手，将双腿抬上床。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②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躯干向床沿方向前倾，将左腿交叉放置于右腿上，用侧方支撑移动的方法，右手撑床左手撑轮椅扶手，身体前倾，双手支撑抬起臀部向床侧移动。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" name="矩形 34"/>
          <p:cNvSpPr/>
          <p:nvPr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80120" y="2911475"/>
            <a:ext cx="3611880" cy="34213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18845" y="764540"/>
            <a:ext cx="5080000" cy="891540"/>
          </a:xfrm>
          <a:prstGeom prst="rect">
            <a:avLst/>
          </a:prstGeom>
        </p:spPr>
        <p:txBody>
          <a:bodyPr>
            <a:spAutoFit/>
          </a:bodyPr>
          <a:p>
            <a:pPr marL="0" algn="l" defTabSz="457200">
              <a:lnSpc>
                <a:spcPct val="100000"/>
              </a:lnSpc>
              <a:buClrTx/>
              <a:buSzTx/>
              <a:buFontTx/>
            </a:pPr>
            <a:r>
              <a: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主动转移训练</a:t>
            </a:r>
            <a:endParaRPr lang="zh-CN" altLang="en-US" sz="28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矩形: 圆角 16"/>
          <p:cNvSpPr/>
          <p:nvPr>
            <p:custDataLst>
              <p:tags r:id="rId2"/>
            </p:custDataLst>
          </p:nvPr>
        </p:nvSpPr>
        <p:spPr>
          <a:xfrm>
            <a:off x="594360" y="1605280"/>
            <a:ext cx="8434070" cy="4501515"/>
          </a:xfrm>
          <a:prstGeom prst="roundRect">
            <a:avLst>
              <a:gd name="adj" fmla="val 11900"/>
            </a:avLst>
          </a:prstGeom>
          <a:solidFill>
            <a:schemeClr val="bg1"/>
          </a:solidFill>
          <a:ln>
            <a:solidFill>
              <a:srgbClr val="417F54">
                <a:alpha val="10000"/>
              </a:srgbClr>
            </a:solidFill>
          </a:ln>
          <a:effectLst>
            <a:outerShdw blurRad="177800" dist="127000" dir="2700000" algn="ctr" rotWithShape="0">
              <a:srgbClr val="417F54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2840" y="1899285"/>
            <a:ext cx="7357110" cy="39135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sz="2000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双侧下肢功能障碍老人</a:t>
            </a:r>
            <a:endParaRPr lang="zh-CN" altLang="en-US" sz="2000" b="1">
              <a:ln w="15875"/>
              <a:gradFill>
                <a:gsLst>
                  <a:gs pos="0">
                    <a:schemeClr val="accent1"/>
                  </a:gs>
                  <a:gs pos="100000">
                    <a:schemeClr val="accent6"/>
                  </a:gs>
                </a:gsLst>
                <a:lin ang="2700000" scaled="0"/>
              </a:gradFill>
              <a:effectLst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）独立由床向轮椅的正面转移：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①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治疗师或照顾者推轮椅至床头，刹住车闸固定轮椅位置。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②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老人采取长腿坐位于床中间，背对轮椅，双手支撑床面抬起臀部向后移动，到床边时过度到双手支撑轮椅，逐渐挪动臀部到轮椅上，坐稳后松开车闸。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③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驱动轮椅向后距离床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30cm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左右，双手扶抱双腿放于地面，调整坐姿，调整轮椅脚踏板和扶手，完成转移。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" name="矩形 34"/>
          <p:cNvSpPr/>
          <p:nvPr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18845" y="764540"/>
            <a:ext cx="5080000" cy="891540"/>
          </a:xfrm>
          <a:prstGeom prst="rect">
            <a:avLst/>
          </a:prstGeom>
        </p:spPr>
        <p:txBody>
          <a:bodyPr>
            <a:spAutoFit/>
          </a:bodyPr>
          <a:p>
            <a:pPr marL="0" algn="l" defTabSz="457200">
              <a:lnSpc>
                <a:spcPct val="100000"/>
              </a:lnSpc>
              <a:buClrTx/>
              <a:buSzTx/>
              <a:buFontTx/>
            </a:pPr>
            <a:r>
              <a: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主动转移训练</a:t>
            </a:r>
            <a:endParaRPr lang="zh-CN" altLang="en-US" sz="28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矩形: 圆角 16"/>
          <p:cNvSpPr/>
          <p:nvPr>
            <p:custDataLst>
              <p:tags r:id="rId1"/>
            </p:custDataLst>
          </p:nvPr>
        </p:nvSpPr>
        <p:spPr>
          <a:xfrm>
            <a:off x="594360" y="1605280"/>
            <a:ext cx="11331575" cy="4370070"/>
          </a:xfrm>
          <a:prstGeom prst="roundRect">
            <a:avLst>
              <a:gd name="adj" fmla="val 11900"/>
            </a:avLst>
          </a:prstGeom>
          <a:solidFill>
            <a:schemeClr val="bg1"/>
          </a:solidFill>
          <a:ln>
            <a:solidFill>
              <a:srgbClr val="417F54">
                <a:alpha val="10000"/>
              </a:srgbClr>
            </a:solidFill>
          </a:ln>
          <a:effectLst>
            <a:outerShdw blurRad="177800" dist="127000" dir="2700000" algn="ctr" rotWithShape="0">
              <a:srgbClr val="417F54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2840" y="1899285"/>
            <a:ext cx="10514330" cy="39135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sz="2000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双侧下肢功能障碍老人</a:t>
            </a:r>
            <a:endParaRPr lang="zh-CN" altLang="en-US" sz="2000" b="1">
              <a:ln w="15875"/>
              <a:gradFill>
                <a:gsLst>
                  <a:gs pos="0">
                    <a:schemeClr val="accent1"/>
                  </a:gs>
                  <a:gs pos="100000">
                    <a:schemeClr val="accent6"/>
                  </a:gs>
                </a:gsLst>
                <a:lin ang="2700000" scaled="0"/>
              </a:gradFill>
              <a:effectLst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6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）独立由轮椅向床的正面转移：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①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老人驱动轮椅正面靠近床头，距离约为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30cm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，刹住车闸固定轮椅位置。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②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双手将双下肢抬起，放到床上，打开轮椅车闸，向前驱动轮椅紧贴床沿，再关闭车闸固定轮椅。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③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双手扶住轮椅扶手向上撑起，同时向前移动坐于床上。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④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保持身体前倾头和躯干屈曲，双手支撑于床面将身体移于床上正确位置，并用上肢帮助摆正下肢的位置。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2" descr="7b0a20202020227461726765744d6f64756c65223a202270726f636573734f6e6c696e65466f6e7473220a7d0a"/>
          <p:cNvSpPr txBox="1"/>
          <p:nvPr/>
        </p:nvSpPr>
        <p:spPr>
          <a:xfrm>
            <a:off x="2013585" y="1765935"/>
            <a:ext cx="8164830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baseline="0" noProof="0" dirty="0">
                <a:ln>
                  <a:noFill/>
                </a:ln>
                <a:solidFill>
                  <a:srgbClr val="467959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sym typeface="MiSans Normal" panose="00000500000000000000" pitchFamily="2" charset="-122"/>
              </a:rPr>
              <a:t>单元七　功能性移动</a:t>
            </a:r>
            <a:endParaRPr kumimoji="0" lang="zh-CN" altLang="en-US" sz="6000" b="0" i="0" baseline="0" noProof="0" dirty="0">
              <a:ln>
                <a:noFill/>
              </a:ln>
              <a:solidFill>
                <a:srgbClr val="467959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sym typeface="MiSans Normal" panose="00000500000000000000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baseline="0" noProof="0" dirty="0">
                <a:ln>
                  <a:noFill/>
                </a:ln>
                <a:solidFill>
                  <a:srgbClr val="467959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sym typeface="MiSans Normal" panose="00000500000000000000" pitchFamily="2" charset="-122"/>
              </a:rPr>
              <a:t>——</a:t>
            </a:r>
            <a:r>
              <a:rPr kumimoji="0" lang="zh-CN" altLang="en-US" sz="6000" b="0" i="0" baseline="0" noProof="0" dirty="0">
                <a:ln>
                  <a:noFill/>
                </a:ln>
                <a:solidFill>
                  <a:srgbClr val="467959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sym typeface="MiSans Normal" panose="00000500000000000000" pitchFamily="2" charset="-122"/>
              </a:rPr>
              <a:t>床椅转移训练</a:t>
            </a:r>
            <a:endParaRPr kumimoji="0" lang="zh-CN" altLang="en-US" sz="6000" b="0" i="0" baseline="0" noProof="0" dirty="0">
              <a:ln>
                <a:noFill/>
              </a:ln>
              <a:solidFill>
                <a:srgbClr val="467959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sym typeface="MiSans Normal" panose="00000500000000000000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" name="矩形 34"/>
          <p:cNvSpPr/>
          <p:nvPr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18845" y="764540"/>
            <a:ext cx="5080000" cy="891540"/>
          </a:xfrm>
          <a:prstGeom prst="rect">
            <a:avLst/>
          </a:prstGeom>
        </p:spPr>
        <p:txBody>
          <a:bodyPr>
            <a:spAutoFit/>
          </a:bodyPr>
          <a:p>
            <a:pPr marL="0" algn="l" defTabSz="457200">
              <a:lnSpc>
                <a:spcPct val="100000"/>
              </a:lnSpc>
              <a:buClrTx/>
              <a:buSzTx/>
              <a:buFontTx/>
            </a:pPr>
            <a:r>
              <a: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辅助转移训练</a:t>
            </a:r>
            <a:endParaRPr lang="zh-CN" altLang="en-US" sz="28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矩形: 圆角 16"/>
          <p:cNvSpPr/>
          <p:nvPr>
            <p:custDataLst>
              <p:tags r:id="rId1"/>
            </p:custDataLst>
          </p:nvPr>
        </p:nvSpPr>
        <p:spPr>
          <a:xfrm>
            <a:off x="594360" y="1605280"/>
            <a:ext cx="10950575" cy="4501515"/>
          </a:xfrm>
          <a:prstGeom prst="roundRect">
            <a:avLst>
              <a:gd name="adj" fmla="val 11900"/>
            </a:avLst>
          </a:prstGeom>
          <a:solidFill>
            <a:schemeClr val="bg1"/>
          </a:solidFill>
          <a:ln>
            <a:solidFill>
              <a:srgbClr val="417F54">
                <a:alpha val="10000"/>
              </a:srgbClr>
            </a:solidFill>
          </a:ln>
          <a:effectLst>
            <a:outerShdw blurRad="177800" dist="127000" dir="2700000" algn="ctr" rotWithShape="0">
              <a:srgbClr val="417F54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2840" y="1899285"/>
            <a:ext cx="10022840" cy="39135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sz="2000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单侧上肢或躯体功能障碍老人</a:t>
            </a:r>
            <a:endParaRPr lang="zh-CN" altLang="en-US" sz="2000" b="0">
              <a:ln w="15875"/>
              <a:gradFill>
                <a:gsLst>
                  <a:gs pos="0">
                    <a:schemeClr val="accent1"/>
                  </a:gs>
                  <a:gs pos="100000">
                    <a:schemeClr val="accent6"/>
                  </a:gs>
                </a:gsLst>
                <a:lin ang="2700000" scaled="0"/>
              </a:gra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50000"/>
              </a:lnSpc>
              <a:buClrTx/>
              <a:buSzTx/>
              <a:buFontTx/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（1）辅助下床向轮椅的转移：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50000"/>
              </a:lnSpc>
              <a:buClrTx/>
              <a:buSzTx/>
              <a:buFontTx/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①治疗师或照顾者推轮椅至老人健侧床边，与床成45°~60°角，刹住车闸固定轮椅位置，竖起脚踏板，卸下近床侧扶手。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50000"/>
              </a:lnSpc>
              <a:buClrTx/>
              <a:buSzTx/>
              <a:buFontTx/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②老人端坐于床边，双足平放于地面上，打开与肩同宽稍后于膝，治疗师或照顾者站在患者患侧前方，采用屈髋屈膝半蹲位，用自己的足和膝固定老人患侧的足和膝。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50000"/>
              </a:lnSpc>
              <a:buClrTx/>
              <a:buSzTx/>
              <a:buFontTx/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③老人身体前倾，用健手扶持轮椅远侧扶手，治疗师或照顾者抓住并向上提老人后腰带，从床上抬起臀部，以健足为轴，辅助老人身体旋转，坐在轮椅坐垫深处，调整坐姿，调整轮椅脚踏板和扶手，完成转移。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" name="矩形 34"/>
          <p:cNvSpPr/>
          <p:nvPr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80120" y="2911475"/>
            <a:ext cx="3611880" cy="34213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18845" y="764540"/>
            <a:ext cx="5080000" cy="891540"/>
          </a:xfrm>
          <a:prstGeom prst="rect">
            <a:avLst/>
          </a:prstGeom>
        </p:spPr>
        <p:txBody>
          <a:bodyPr>
            <a:spAutoFit/>
          </a:bodyPr>
          <a:p>
            <a:pPr marL="0" algn="l" defTabSz="457200">
              <a:lnSpc>
                <a:spcPct val="100000"/>
              </a:lnSpc>
              <a:buClrTx/>
              <a:buSzTx/>
              <a:buFontTx/>
            </a:pPr>
            <a:r>
              <a: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主动转移训练</a:t>
            </a:r>
            <a:endParaRPr lang="zh-CN" altLang="en-US" sz="28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矩形: 圆角 16"/>
          <p:cNvSpPr/>
          <p:nvPr>
            <p:custDataLst>
              <p:tags r:id="rId2"/>
            </p:custDataLst>
          </p:nvPr>
        </p:nvSpPr>
        <p:spPr>
          <a:xfrm>
            <a:off x="594360" y="1605280"/>
            <a:ext cx="8434070" cy="4501515"/>
          </a:xfrm>
          <a:prstGeom prst="roundRect">
            <a:avLst>
              <a:gd name="adj" fmla="val 11900"/>
            </a:avLst>
          </a:prstGeom>
          <a:solidFill>
            <a:schemeClr val="bg1"/>
          </a:solidFill>
          <a:ln>
            <a:solidFill>
              <a:srgbClr val="417F54">
                <a:alpha val="10000"/>
              </a:srgbClr>
            </a:solidFill>
          </a:ln>
          <a:effectLst>
            <a:outerShdw blurRad="177800" dist="127000" dir="2700000" algn="ctr" rotWithShape="0">
              <a:srgbClr val="417F54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2840" y="1899285"/>
            <a:ext cx="7357110" cy="39135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）辅助下轮椅向床的转移：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①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驱动轮椅至健侧床边，与床成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45</a:t>
            </a:r>
            <a:r>
              <a:rPr lang="en-US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°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~60</a:t>
            </a:r>
            <a:r>
              <a:rPr lang="en-US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°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角，刹住车闸固定轮椅位置，竖起脚踏板，将双足平放于地面上，打开与肩同宽稍后于膝，卸下近床侧扶手。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②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治疗师或照顾者站在患者患侧前方，采用屈髋屈膝半蹲位，用自己的足和膝固定老人患侧的足和膝。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③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老人身体前倾，用健手扶床远侧，治疗师或照顾者抓住并向上提老人后腰带，从轮椅上抬起臀部，以健足为轴，辅助老人身体旋转，坐在床上，调整坐姿，完成转移。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" name="矩形 34"/>
          <p:cNvSpPr/>
          <p:nvPr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80120" y="2911475"/>
            <a:ext cx="3611880" cy="34213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18845" y="764540"/>
            <a:ext cx="5080000" cy="891540"/>
          </a:xfrm>
          <a:prstGeom prst="rect">
            <a:avLst/>
          </a:prstGeom>
        </p:spPr>
        <p:txBody>
          <a:bodyPr>
            <a:spAutoFit/>
          </a:bodyPr>
          <a:p>
            <a:pPr marL="0" algn="l" defTabSz="457200">
              <a:lnSpc>
                <a:spcPct val="100000"/>
              </a:lnSpc>
              <a:buClrTx/>
              <a:buSzTx/>
              <a:buFontTx/>
            </a:pPr>
            <a:r>
              <a: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主动转移训练</a:t>
            </a:r>
            <a:endParaRPr lang="zh-CN" altLang="en-US" sz="28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矩形: 圆角 16"/>
          <p:cNvSpPr/>
          <p:nvPr>
            <p:custDataLst>
              <p:tags r:id="rId2"/>
            </p:custDataLst>
          </p:nvPr>
        </p:nvSpPr>
        <p:spPr>
          <a:xfrm>
            <a:off x="594360" y="1605280"/>
            <a:ext cx="8434070" cy="4501515"/>
          </a:xfrm>
          <a:prstGeom prst="roundRect">
            <a:avLst>
              <a:gd name="adj" fmla="val 11900"/>
            </a:avLst>
          </a:prstGeom>
          <a:solidFill>
            <a:schemeClr val="bg1"/>
          </a:solidFill>
          <a:ln>
            <a:solidFill>
              <a:srgbClr val="417F54">
                <a:alpha val="10000"/>
              </a:srgbClr>
            </a:solidFill>
          </a:ln>
          <a:effectLst>
            <a:outerShdw blurRad="177800" dist="127000" dir="2700000" algn="ctr" rotWithShape="0">
              <a:srgbClr val="417F54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2840" y="1899285"/>
            <a:ext cx="7357110" cy="39135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）借助滑板滑动转移：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滑动转移简单易行，适合于双下肢能够负重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静态和动态坐位平衡好但站位平衡差的患者。床和患者所移向椅子的高度通常相当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椅子没有扶手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床和椅尽可能靠近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用健腿的足背钩住患腿的足跟，用健侧上肢支撑床边，臀部稍抬离床面沿着床滑向椅子，当滑到紧邻床边的椅子时，不要再勾患腿，用健手扶住椅子的另一边稍抬高臀部从床滑到椅子上，调整坐姿，撤出滑板，完成转移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" name="矩形 34"/>
          <p:cNvSpPr/>
          <p:nvPr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18845" y="764540"/>
            <a:ext cx="5080000" cy="891540"/>
          </a:xfrm>
          <a:prstGeom prst="rect">
            <a:avLst/>
          </a:prstGeom>
        </p:spPr>
        <p:txBody>
          <a:bodyPr>
            <a:spAutoFit/>
          </a:bodyPr>
          <a:p>
            <a:pPr marL="0" algn="l" defTabSz="457200">
              <a:lnSpc>
                <a:spcPct val="100000"/>
              </a:lnSpc>
              <a:buClrTx/>
              <a:buSzTx/>
              <a:buFontTx/>
            </a:pPr>
            <a:r>
              <a: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主动转移训练</a:t>
            </a:r>
            <a:endParaRPr lang="zh-CN" altLang="en-US" sz="28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矩形: 圆角 16"/>
          <p:cNvSpPr/>
          <p:nvPr>
            <p:custDataLst>
              <p:tags r:id="rId1"/>
            </p:custDataLst>
          </p:nvPr>
        </p:nvSpPr>
        <p:spPr>
          <a:xfrm>
            <a:off x="594360" y="1415415"/>
            <a:ext cx="11180445" cy="4971415"/>
          </a:xfrm>
          <a:prstGeom prst="roundRect">
            <a:avLst>
              <a:gd name="adj" fmla="val 11900"/>
            </a:avLst>
          </a:prstGeom>
          <a:solidFill>
            <a:schemeClr val="bg1"/>
          </a:solidFill>
          <a:ln>
            <a:solidFill>
              <a:srgbClr val="417F54">
                <a:alpha val="10000"/>
              </a:srgbClr>
            </a:solidFill>
          </a:ln>
          <a:effectLst>
            <a:outerShdw blurRad="177800" dist="127000" dir="2700000" algn="ctr" rotWithShape="0">
              <a:srgbClr val="417F54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32510" y="1578610"/>
            <a:ext cx="10444480" cy="39135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266700" algn="l" defTabSz="266700">
              <a:lnSpc>
                <a:spcPct val="150000"/>
              </a:lnSpc>
              <a:buClrTx/>
              <a:buSzTx/>
              <a:buFontTx/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2.双侧下肢功能障碍老人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l" defTabSz="266700">
              <a:lnSpc>
                <a:spcPct val="150000"/>
              </a:lnSpc>
              <a:buClrTx/>
              <a:buSzTx/>
              <a:buFontTx/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（1）辅助下由床向轮椅的转移：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l" defTabSz="266700">
              <a:lnSpc>
                <a:spcPct val="150000"/>
              </a:lnSpc>
              <a:buClrTx/>
              <a:buSzTx/>
              <a:buFontTx/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此法多适用于四肢瘫患者，因为截瘫患者多能独立完成轮椅与床之间的转移。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l" defTabSz="266700">
              <a:lnSpc>
                <a:spcPct val="150000"/>
              </a:lnSpc>
              <a:buClrTx/>
              <a:buSzTx/>
              <a:buFontTx/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①治疗师或照顾者推轮椅至老人健侧床边，与床成45°~60°角，刹住车闸固定轮椅位置，竖起脚踏板，卸下近床侧扶手。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l" defTabSz="266700">
              <a:lnSpc>
                <a:spcPct val="150000"/>
              </a:lnSpc>
              <a:buClrTx/>
              <a:buSzTx/>
              <a:buFontTx/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②老人端坐于床边，双足平放于地面上。治疗师或照顾者面向老人，采用屈髋屈膝位、腰背伸直，用自己的双膝和双足抵在老人的双膝和双足外侧固定老人下肢，双手环抱老人臀部，让老人躯干前倾，下颌抵在治疗师或照顾者的一侧肩部，双上肢环抱治疗师或照顾者的颈部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l" defTabSz="266700">
              <a:lnSpc>
                <a:spcPct val="150000"/>
              </a:lnSpc>
              <a:buClrTx/>
              <a:buSzTx/>
              <a:buFontTx/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③固定好双方位置后，治疗师或照顾者的头转向一侧，用力将老人向上抬起，抱着老人向轮椅旋转移动，将老人臀部放在轮椅坐垫上，调整坐姿，完成转移。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l" defTabSz="266700">
              <a:lnSpc>
                <a:spcPct val="150000"/>
              </a:lnSpc>
              <a:buClrTx/>
              <a:buSzTx/>
              <a:buFontTx/>
            </a:pP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矩形: 圆角 16"/>
          <p:cNvSpPr/>
          <p:nvPr>
            <p:custDataLst>
              <p:tags r:id="rId1"/>
            </p:custDataLst>
          </p:nvPr>
        </p:nvSpPr>
        <p:spPr>
          <a:xfrm>
            <a:off x="5407025" y="302260"/>
            <a:ext cx="6367780" cy="6084570"/>
          </a:xfrm>
          <a:prstGeom prst="roundRect">
            <a:avLst>
              <a:gd name="adj" fmla="val 11900"/>
            </a:avLst>
          </a:prstGeom>
          <a:solidFill>
            <a:schemeClr val="bg1"/>
          </a:solidFill>
          <a:ln>
            <a:solidFill>
              <a:srgbClr val="417F54">
                <a:alpha val="10000"/>
              </a:srgbClr>
            </a:solidFill>
          </a:ln>
          <a:effectLst>
            <a:outerShdw blurRad="177800" dist="127000" dir="2700000" algn="ctr" rotWithShape="0">
              <a:srgbClr val="417F54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15000" y="574675"/>
            <a:ext cx="5751830" cy="56311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6700" algn="l" defTabSz="266700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（2）辅助下由轮椅向床的转移：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l" defTabSz="266700">
              <a:lnSpc>
                <a:spcPct val="150000"/>
              </a:lnSpc>
              <a:buClrTx/>
              <a:buSzTx/>
              <a:buFontTx/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①老人坐在轮椅上，移去脚踏板，双足平放在地面。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l" defTabSz="266700">
              <a:lnSpc>
                <a:spcPct val="150000"/>
              </a:lnSpc>
              <a:buClrTx/>
              <a:buSzTx/>
              <a:buFontTx/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②治疗师或照顾者面向老人，采用屈髋屈膝位、腰背伸直，用自己的双膝和双足抵在老人的双膝和双足外侧固定老人下肢，双手环抱老人臀部，让老人躯干前倾，下颌抵在治疗师或照顾者的一侧肩部，双上肢环抱治疗师或照顾者的颈部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l" defTabSz="266700">
              <a:lnSpc>
                <a:spcPct val="150000"/>
              </a:lnSpc>
              <a:buClrTx/>
              <a:buSzTx/>
              <a:buFontTx/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③固定好双方位置后，治疗师或照顾者的头转向一侧，用力将老人向上抬起，抱着老人向床旁旋转移动，将老人臀部放在床上，调整坐姿，完成转移。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矩形: 圆角 16"/>
          <p:cNvSpPr/>
          <p:nvPr>
            <p:custDataLst>
              <p:tags r:id="rId1"/>
            </p:custDataLst>
          </p:nvPr>
        </p:nvSpPr>
        <p:spPr>
          <a:xfrm>
            <a:off x="5407025" y="302260"/>
            <a:ext cx="6367780" cy="6084570"/>
          </a:xfrm>
          <a:prstGeom prst="roundRect">
            <a:avLst>
              <a:gd name="adj" fmla="val 11900"/>
            </a:avLst>
          </a:prstGeom>
          <a:solidFill>
            <a:schemeClr val="bg1"/>
          </a:solidFill>
          <a:ln>
            <a:solidFill>
              <a:srgbClr val="417F54">
                <a:alpha val="10000"/>
              </a:srgbClr>
            </a:solidFill>
          </a:ln>
          <a:effectLst>
            <a:outerShdw blurRad="177800" dist="127000" dir="2700000" algn="ctr" rotWithShape="0">
              <a:srgbClr val="417F54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71845" y="1161415"/>
            <a:ext cx="5611495" cy="34150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797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三、被动搬运</a:t>
            </a:r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797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797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）单人臂抱法：适用于体重较轻的老人，由治疗师或照顾者将老人一手环绕在颈部，治疗师或照顾者用两手臂将老人抱起，进行转移。</a:t>
            </a:r>
            <a:endParaRPr lang="zh-CN" altLang="en-US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797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266700"/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）双人前后抬式：治疗师或照顾者一人于老人背后，绕过腋窝环抱老人，另一人站在老人双腿之间抬双腿膝部，抬起后进行转移。</a:t>
            </a:r>
            <a:endParaRPr lang="zh-CN" altLang="en-US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974182" y="1765633"/>
            <a:ext cx="7204075" cy="3211670"/>
            <a:chOff x="2974182" y="980138"/>
            <a:chExt cx="7204075" cy="3211670"/>
          </a:xfrm>
        </p:grpSpPr>
        <p:sp>
          <p:nvSpPr>
            <p:cNvPr id="10" name="文本框 22" descr="7b0a20202020227461726765744d6f64756c65223a202270726f636573734f6e6c696e65466f6e7473220a7d0a"/>
            <p:cNvSpPr txBox="1"/>
            <p:nvPr/>
          </p:nvSpPr>
          <p:spPr>
            <a:xfrm>
              <a:off x="2974182" y="980138"/>
              <a:ext cx="7204075" cy="1783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800" b="0" i="0" baseline="0" noProof="0" dirty="0">
                  <a:ln>
                    <a:noFill/>
                  </a:ln>
                  <a:solidFill>
                    <a:srgbClr val="467959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MiSans Normal" panose="00000500000000000000" pitchFamily="2" charset="-122"/>
                </a:rPr>
                <a:t>谢谢观看！</a:t>
              </a:r>
              <a:endParaRPr kumimoji="0" lang="zh-CN" altLang="en-US" sz="8800" b="0" i="0" baseline="0" noProof="0" dirty="0">
                <a:ln>
                  <a:noFill/>
                </a:ln>
                <a:solidFill>
                  <a:srgbClr val="467959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sym typeface="MiSans Normal" panose="00000500000000000000" pitchFamily="2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700303" y="3640952"/>
              <a:ext cx="2791394" cy="550856"/>
              <a:chOff x="4757642" y="4105193"/>
              <a:chExt cx="2621874" cy="550856"/>
            </a:xfrm>
          </p:grpSpPr>
          <p:sp>
            <p:nvSpPr>
              <p:cNvPr id="12" name="图形 203"/>
              <p:cNvSpPr/>
              <p:nvPr/>
            </p:nvSpPr>
            <p:spPr>
              <a:xfrm>
                <a:off x="4757642" y="4105193"/>
                <a:ext cx="2621874" cy="550856"/>
              </a:xfrm>
              <a:prstGeom prst="roundRect">
                <a:avLst>
                  <a:gd name="adj" fmla="val 50000"/>
                </a:avLst>
              </a:prstGeom>
              <a:solidFill>
                <a:srgbClr val="AC313F"/>
              </a:solidFill>
              <a:ln w="9525" cap="flat">
                <a:noFill/>
                <a:prstDash val="solid"/>
                <a:miter/>
              </a:ln>
              <a:effectLst>
                <a:outerShdw blurRad="127000" dist="127000" dir="2700000" algn="ctr" rotWithShape="0">
                  <a:srgbClr val="9E3537">
                    <a:alpha val="15000"/>
                  </a:srgbClr>
                </a:outerShdw>
              </a:effectLst>
            </p:spPr>
            <p:txBody>
              <a:bodyPr rtlCol="0" anchor="ctr"/>
              <a:lstStyle/>
              <a:p>
                <a:endParaRPr lang="zh-CN" altLang="en-US">
                  <a:solidFill>
                    <a:srgbClr val="D77061"/>
                  </a:solidFill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757642" y="4195955"/>
                <a:ext cx="2621874" cy="36830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北京出版社</a:t>
                </a:r>
                <a:endParaRPr kumimoji="0" 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>
            <p:custDataLst>
              <p:tags r:id="rId1"/>
            </p:custDataLst>
          </p:nvPr>
        </p:nvGrpSpPr>
        <p:grpSpPr>
          <a:xfrm>
            <a:off x="6522997" y="2070624"/>
            <a:ext cx="4667521" cy="1731010"/>
            <a:chOff x="826162" y="2220960"/>
            <a:chExt cx="4667521" cy="1731010"/>
          </a:xfrm>
        </p:grpSpPr>
        <p:sp>
          <p:nvSpPr>
            <p:cNvPr id="48" name="圆角矩形 11"/>
            <p:cNvSpPr/>
            <p:nvPr>
              <p:custDataLst>
                <p:tags r:id="rId2"/>
              </p:custDataLst>
            </p:nvPr>
          </p:nvSpPr>
          <p:spPr>
            <a:xfrm>
              <a:off x="826162" y="2222230"/>
              <a:ext cx="679450" cy="695960"/>
            </a:xfrm>
            <a:prstGeom prst="roundRect">
              <a:avLst>
                <a:gd name="adj" fmla="val 50000"/>
              </a:avLst>
            </a:prstGeom>
            <a:solidFill>
              <a:srgbClr val="417F54"/>
            </a:solidFill>
            <a:ln>
              <a:noFill/>
            </a:ln>
            <a:effectLst>
              <a:outerShdw blurRad="127000" dist="127000" dir="2700000" algn="ctr" rotWithShape="0">
                <a:srgbClr val="417F54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1</a:t>
              </a:r>
              <a:endPara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  <p:sp>
          <p:nvSpPr>
            <p:cNvPr id="49" name="圆角矩形 13"/>
            <p:cNvSpPr/>
            <p:nvPr>
              <p:custDataLst>
                <p:tags r:id="rId3"/>
              </p:custDataLst>
            </p:nvPr>
          </p:nvSpPr>
          <p:spPr>
            <a:xfrm>
              <a:off x="1620818" y="2220960"/>
              <a:ext cx="3872865" cy="6750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90000"/>
              </a:schemeClr>
            </a:solidFill>
            <a:ln w="12700">
              <a:solidFill>
                <a:srgbClr val="417F54">
                  <a:alpha val="50000"/>
                </a:srgb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</a:endParaRPr>
            </a:p>
          </p:txBody>
        </p:sp>
        <p:sp>
          <p:nvSpPr>
            <p:cNvPr id="50" name="文本框 14"/>
            <p:cNvSpPr txBox="1"/>
            <p:nvPr>
              <p:custDataLst>
                <p:tags r:id="rId4"/>
              </p:custDataLst>
            </p:nvPr>
          </p:nvSpPr>
          <p:spPr bwMode="auto">
            <a:xfrm>
              <a:off x="1998326" y="2312400"/>
              <a:ext cx="3117850" cy="52197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r>
                <a:rPr lang="zh-CN" altLang="en-US" sz="2800" dirty="0">
                  <a:solidFill>
                    <a:srgbClr val="417F54"/>
                  </a:solidFill>
                  <a:effectLst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床椅转移基础知识</a:t>
              </a:r>
              <a:endParaRPr lang="zh-CN" altLang="en-US" sz="2800" dirty="0">
                <a:solidFill>
                  <a:srgbClr val="417F54"/>
                </a:solidFill>
                <a:effectLst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  <p:sp>
          <p:nvSpPr>
            <p:cNvPr id="51" name="圆角矩形 15"/>
            <p:cNvSpPr/>
            <p:nvPr>
              <p:custDataLst>
                <p:tags r:id="rId5"/>
              </p:custDataLst>
            </p:nvPr>
          </p:nvSpPr>
          <p:spPr>
            <a:xfrm>
              <a:off x="826162" y="3256010"/>
              <a:ext cx="679450" cy="69596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127000" dist="127000" dir="2700000" algn="ctr" rotWithShape="0">
                <a:srgbClr val="9E3537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2</a:t>
              </a:r>
              <a:endPara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  <p:sp>
          <p:nvSpPr>
            <p:cNvPr id="52" name="圆角矩形 16"/>
            <p:cNvSpPr/>
            <p:nvPr>
              <p:custDataLst>
                <p:tags r:id="rId6"/>
              </p:custDataLst>
            </p:nvPr>
          </p:nvSpPr>
          <p:spPr>
            <a:xfrm>
              <a:off x="1620818" y="3250295"/>
              <a:ext cx="3872865" cy="6750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90000"/>
              </a:schemeClr>
            </a:solidFill>
            <a:ln w="12700">
              <a:solidFill>
                <a:srgbClr val="417F54">
                  <a:alpha val="50000"/>
                </a:srgb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</a:endParaRPr>
            </a:p>
          </p:txBody>
        </p:sp>
        <p:sp>
          <p:nvSpPr>
            <p:cNvPr id="53" name="文本框 17"/>
            <p:cNvSpPr txBox="1"/>
            <p:nvPr>
              <p:custDataLst>
                <p:tags r:id="rId7"/>
              </p:custDataLst>
            </p:nvPr>
          </p:nvSpPr>
          <p:spPr bwMode="auto">
            <a:xfrm>
              <a:off x="1998326" y="3341735"/>
              <a:ext cx="3117850" cy="52197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r>
                <a:rPr lang="zh-CN" altLang="en-US" sz="2800" dirty="0">
                  <a:solidFill>
                    <a:srgbClr val="417F54"/>
                  </a:solidFill>
                  <a:effectLst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床椅转移训练方法</a:t>
              </a:r>
              <a:endParaRPr lang="zh-CN" altLang="en-US" sz="2800" dirty="0">
                <a:solidFill>
                  <a:srgbClr val="417F54"/>
                </a:solidFill>
                <a:effectLst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</p:grpSp>
      <p:sp>
        <p:nvSpPr>
          <p:cNvPr id="60" name="文本框 21"/>
          <p:cNvSpPr txBox="1"/>
          <p:nvPr/>
        </p:nvSpPr>
        <p:spPr>
          <a:xfrm>
            <a:off x="6372936" y="856811"/>
            <a:ext cx="4013753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500" i="1">
                <a:gradFill>
                  <a:gsLst>
                    <a:gs pos="0">
                      <a:srgbClr val="006FF1"/>
                    </a:gs>
                    <a:gs pos="74000">
                      <a:srgbClr val="0264D4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4800" i="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目录</a:t>
            </a:r>
            <a:r>
              <a:rPr lang="en-US" altLang="zh-CN" sz="3200" i="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/contents</a:t>
            </a:r>
            <a:endParaRPr lang="zh-CN" altLang="en-US" sz="4800" i="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095999" y="2758587"/>
            <a:ext cx="5480575" cy="2677365"/>
            <a:chOff x="6095999" y="2119660"/>
            <a:chExt cx="5480575" cy="2677365"/>
          </a:xfrm>
        </p:grpSpPr>
        <p:sp>
          <p:nvSpPr>
            <p:cNvPr id="9" name="文本框 14"/>
            <p:cNvSpPr txBox="1"/>
            <p:nvPr/>
          </p:nvSpPr>
          <p:spPr bwMode="auto">
            <a:xfrm>
              <a:off x="6095999" y="2119660"/>
              <a:ext cx="5480575" cy="76835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buClrTx/>
                <a:buSzTx/>
                <a:buFontTx/>
              </a:pPr>
              <a:r>
                <a:rPr lang="zh-CN" altLang="en-US" sz="4400" dirty="0">
                  <a:solidFill>
                    <a:srgbClr val="417F54"/>
                  </a:solidFill>
                  <a:effectLst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床椅转移基础知识</a:t>
              </a:r>
              <a:endParaRPr lang="zh-CN" altLang="en-US" sz="4400" dirty="0">
                <a:solidFill>
                  <a:srgbClr val="417F54"/>
                </a:solidFill>
                <a:effectLst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6095999" y="4246169"/>
              <a:ext cx="1741124" cy="550856"/>
              <a:chOff x="1988130" y="4105193"/>
              <a:chExt cx="1741124" cy="550856"/>
            </a:xfrm>
          </p:grpSpPr>
          <p:sp>
            <p:nvSpPr>
              <p:cNvPr id="12" name="图形 203"/>
              <p:cNvSpPr/>
              <p:nvPr/>
            </p:nvSpPr>
            <p:spPr>
              <a:xfrm>
                <a:off x="1988130" y="4105193"/>
                <a:ext cx="1741124" cy="550856"/>
              </a:xfrm>
              <a:prstGeom prst="roundRect">
                <a:avLst>
                  <a:gd name="adj" fmla="val 50000"/>
                </a:avLst>
              </a:prstGeom>
              <a:solidFill>
                <a:srgbClr val="9E3537"/>
              </a:solidFill>
              <a:ln w="9525" cap="flat">
                <a:noFill/>
                <a:prstDash val="solid"/>
                <a:miter/>
              </a:ln>
              <a:effectLst>
                <a:outerShdw blurRad="127000" dist="127000" dir="5400000" algn="ctr" rotWithShape="0">
                  <a:srgbClr val="9E3537">
                    <a:alpha val="15000"/>
                  </a:srgbClr>
                </a:outerShdw>
              </a:effectLst>
            </p:spPr>
            <p:txBody>
              <a:bodyPr rtlCol="0" anchor="ctr"/>
              <a:lstStyle/>
              <a:p>
                <a:endParaRPr lang="zh-CN" altLang="en-US">
                  <a:solidFill>
                    <a:srgbClr val="D7706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1988130" y="4195955"/>
                <a:ext cx="1741124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第一部分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</p:grpSp>
      <p:sp>
        <p:nvSpPr>
          <p:cNvPr id="17" name="文本框 16"/>
          <p:cNvSpPr txBox="1"/>
          <p:nvPr/>
        </p:nvSpPr>
        <p:spPr>
          <a:xfrm>
            <a:off x="6095999" y="1636877"/>
            <a:ext cx="11099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n>
                  <a:solidFill>
                    <a:srgbClr val="417F54"/>
                  </a:soli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6000" dirty="0">
              <a:ln>
                <a:solidFill>
                  <a:srgbClr val="417F54"/>
                </a:solidFill>
              </a:ln>
              <a:noFill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5742940" y="808355"/>
            <a:ext cx="6188710" cy="450977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accent6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MiSans Normal" panose="00000500000000000000" pitchFamily="2" charset="-122"/>
              </a:rPr>
              <a:t>      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MiSans Normal" panose="00000500000000000000" pitchFamily="2" charset="-122"/>
              </a:rPr>
              <a:t>李奶奶，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MiSans Normal" panose="00000500000000000000" pitchFamily="2" charset="-122"/>
              </a:rPr>
              <a:t>71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MiSans Normal" panose="00000500000000000000" pitchFamily="2" charset="-122"/>
              </a:rPr>
              <a:t>岁，丧偶，与儿子儿媳共同居住，三个月前突发脑卒中住院接受治疗。入院时评估，李奶奶运动功能减退，右上肢无自主活动能力，右下肢肌力减退，坐位平衡一级，不能站立，完全依靠护工完成从床上到轮椅的转移，日常生活不能自理，情绪低迷，意志消沉。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MiSans Normal" panose="00000500000000000000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MiSans Normal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  <a:cs typeface="MiSans Normal" panose="00000500000000000000" pitchFamily="2" charset="-122"/>
              </a:rPr>
              <a:t>思考：针对李奶奶的情况可以选择哪种床椅转移训练？如何进行训练？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MiSans Normal" panose="00000500000000000000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41705" y="424815"/>
            <a:ext cx="10800080" cy="52197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案例导入</a:t>
            </a:r>
            <a:endParaRPr lang="zh-CN" altLang="en-US" sz="28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" name="矩形 34"/>
          <p:cNvSpPr/>
          <p:nvPr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09625" y="367030"/>
            <a:ext cx="10732135" cy="4261485"/>
          </a:xfrm>
          <a:prstGeom prst="rect">
            <a:avLst/>
          </a:prstGeom>
        </p:spPr>
        <p:txBody>
          <a:bodyPr wrap="square">
            <a:spAutoFit/>
          </a:bodyPr>
          <a:p>
            <a:pPr algn="l" defTabSz="457200">
              <a:lnSpc>
                <a:spcPct val="100000"/>
              </a:lnSpc>
              <a:buClrTx/>
              <a:buSzTx/>
              <a:buFontTx/>
            </a:pPr>
            <a:r>
              <a: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床椅转移分类</a:t>
            </a:r>
            <a:endParaRPr lang="zh-CN" altLang="en-US" sz="28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marL="70485" indent="19621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en-US" altLang="zh-CN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70485" indent="196215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b="0">
                <a:latin typeface="宋体" panose="02010600030101010101" pitchFamily="2" charset="-122"/>
                <a:ea typeface="宋体" panose="02010600030101010101" pitchFamily="2" charset="-122"/>
              </a:rPr>
              <a:t>床椅转移训练属于体位转移技术，是指人体从一种姿势转移到另一种姿势的过程，包括卧</a:t>
            </a:r>
            <a:r>
              <a:rPr lang="en-US" altLang="zh-CN" b="0"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zh-CN" altLang="en-US" b="0">
                <a:latin typeface="宋体" panose="02010600030101010101" pitchFamily="2" charset="-122"/>
                <a:ea typeface="宋体" panose="02010600030101010101" pitchFamily="2" charset="-122"/>
              </a:rPr>
              <a:t>坐等。旨在帮助老人安全、有效地从床转移到轮椅或椅子，以提高其日常生活自理能力。依据老人在床椅转移过程中需要的辅助程度不同，床椅转移可以包括主动转移、辅助转移和被动搬运三类。</a:t>
            </a:r>
            <a:endParaRPr lang="zh-CN" altLang="en-US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56235" indent="-28575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主动转移</a:t>
            </a:r>
            <a:r>
              <a:rPr lang="zh-CN" altLang="en-US" b="0">
                <a:latin typeface="宋体" panose="02010600030101010101" pitchFamily="2" charset="-122"/>
                <a:ea typeface="宋体" panose="02010600030101010101" pitchFamily="2" charset="-122"/>
              </a:rPr>
              <a:t>是指完全由老人独立完成，不需要他人帮助的转移方法。</a:t>
            </a:r>
            <a:endParaRPr lang="zh-CN" altLang="en-US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56235" indent="-28575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辅助转移</a:t>
            </a:r>
            <a:r>
              <a:rPr lang="zh-CN" altLang="en-US" b="0">
                <a:latin typeface="宋体" panose="02010600030101010101" pitchFamily="2" charset="-122"/>
                <a:ea typeface="宋体" panose="02010600030101010101" pitchFamily="2" charset="-122"/>
              </a:rPr>
              <a:t>是指在转移过程中，需要结合治疗师、家属、护理人员或辅助工具帮助来完成转移的方法。</a:t>
            </a:r>
            <a:endParaRPr lang="zh-CN" altLang="en-US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56235" indent="-28575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被动搬运</a:t>
            </a:r>
            <a:r>
              <a:rPr lang="zh-CN" altLang="en-US" b="0">
                <a:latin typeface="宋体" panose="02010600030101010101" pitchFamily="2" charset="-122"/>
                <a:ea typeface="宋体" panose="02010600030101010101" pitchFamily="2" charset="-122"/>
              </a:rPr>
              <a:t>是指老人没有任何主动参与的能力，完全被动依靠治疗师治疗师、家属、护理人员或辅助工具完成转移的方法。</a:t>
            </a:r>
            <a:endParaRPr lang="zh-CN" altLang="en-US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56235" indent="-28575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zh-CN" altLang="en-US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" name="矩形 34"/>
          <p:cNvSpPr/>
          <p:nvPr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5" y="606425"/>
            <a:ext cx="7654925" cy="4584700"/>
          </a:xfrm>
          <a:prstGeom prst="rect">
            <a:avLst/>
          </a:prstGeom>
        </p:spPr>
        <p:txBody>
          <a:bodyPr wrap="square">
            <a:spAutoFit/>
          </a:bodyPr>
          <a:p>
            <a:pPr algn="l" defTabSz="457200">
              <a:lnSpc>
                <a:spcPct val="100000"/>
              </a:lnSpc>
              <a:buClrTx/>
              <a:buSzTx/>
              <a:buFontTx/>
            </a:pPr>
            <a:r>
              <a: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床椅转移准备工作</a:t>
            </a:r>
            <a:endParaRPr lang="zh-CN" altLang="en-US" sz="28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环境准备：确保训练区域宽敞明亮、无障碍，床与椅子或轮椅之间留有足够的空间便于转移。</a:t>
            </a:r>
            <a:endParaRPr lang="zh-CN" altLang="en-US" sz="1600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设备检查：检查轮椅或椅子的稳固性、刹车是否可靠、扶手和脚踏是否符合老人需求。对于电动轮椅，需确认电池充满、功能正常。</a:t>
            </a:r>
            <a:endParaRPr lang="zh-CN" altLang="en-US" sz="1600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患者评估：评估老人的认知功能、心理状态、力量、平衡能力，以确定合适的转移方法和训练强度。</a:t>
            </a:r>
            <a:endParaRPr lang="zh-CN" altLang="en-US" sz="1600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排便准备：尽量取得老年人的配合，请老年人排空大小便，避免在转移过程中发生大小便失禁的情况。</a:t>
            </a:r>
            <a:endParaRPr lang="zh-CN" altLang="en-US" sz="1600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0"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en-US" sz="1600" b="0">
                <a:latin typeface="宋体" panose="02010600030101010101" pitchFamily="2" charset="-122"/>
                <a:ea typeface="宋体" panose="02010600030101010101" pitchFamily="2" charset="-122"/>
              </a:rPr>
              <a:t>其他准备：根据需要准备如转移板、腰带、滑布等辅助工具，治疗师或照顾者就位做好保护准备。</a:t>
            </a:r>
            <a:endParaRPr lang="zh-CN" altLang="en-US" sz="16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9" name="组合 28"/>
          <p:cNvGrpSpPr/>
          <p:nvPr>
            <p:custDataLst>
              <p:tags r:id="rId1"/>
            </p:custDataLst>
          </p:nvPr>
        </p:nvGrpSpPr>
        <p:grpSpPr>
          <a:xfrm>
            <a:off x="8024111" y="2533733"/>
            <a:ext cx="3564389" cy="4043512"/>
            <a:chOff x="4295862" y="1662108"/>
            <a:chExt cx="3564389" cy="4043512"/>
          </a:xfrm>
        </p:grpSpPr>
        <p:sp>
          <p:nvSpPr>
            <p:cNvPr id="21" name="任意多边形: 形状 20"/>
            <p:cNvSpPr/>
            <p:nvPr>
              <p:custDataLst>
                <p:tags r:id="rId2"/>
              </p:custDataLst>
            </p:nvPr>
          </p:nvSpPr>
          <p:spPr>
            <a:xfrm>
              <a:off x="4295862" y="2141231"/>
              <a:ext cx="3564389" cy="3564389"/>
            </a:xfrm>
            <a:custGeom>
              <a:avLst/>
              <a:gdLst>
                <a:gd name="connsiteX0" fmla="*/ 1922219 w 3844438"/>
                <a:gd name="connsiteY0" fmla="*/ 0 h 3844438"/>
                <a:gd name="connsiteX1" fmla="*/ 3844438 w 3844438"/>
                <a:gd name="connsiteY1" fmla="*/ 1922219 h 3844438"/>
                <a:gd name="connsiteX2" fmla="*/ 1922219 w 3844438"/>
                <a:gd name="connsiteY2" fmla="*/ 3844438 h 3844438"/>
                <a:gd name="connsiteX3" fmla="*/ 0 w 3844438"/>
                <a:gd name="connsiteY3" fmla="*/ 1922219 h 3844438"/>
                <a:gd name="connsiteX4" fmla="*/ 1922219 w 3844438"/>
                <a:gd name="connsiteY4" fmla="*/ 0 h 3844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4438" h="3844438">
                  <a:moveTo>
                    <a:pt x="1922219" y="0"/>
                  </a:moveTo>
                  <a:cubicBezTo>
                    <a:pt x="2983831" y="0"/>
                    <a:pt x="3844438" y="860607"/>
                    <a:pt x="3844438" y="1922219"/>
                  </a:cubicBezTo>
                  <a:cubicBezTo>
                    <a:pt x="3844438" y="2983831"/>
                    <a:pt x="2983831" y="3844438"/>
                    <a:pt x="1922219" y="3844438"/>
                  </a:cubicBezTo>
                  <a:cubicBezTo>
                    <a:pt x="860607" y="3844438"/>
                    <a:pt x="0" y="2983831"/>
                    <a:pt x="0" y="1922219"/>
                  </a:cubicBezTo>
                  <a:cubicBezTo>
                    <a:pt x="0" y="860607"/>
                    <a:pt x="860607" y="0"/>
                    <a:pt x="1922219" y="0"/>
                  </a:cubicBezTo>
                  <a:close/>
                </a:path>
              </a:pathLst>
            </a:custGeom>
            <a:solidFill>
              <a:srgbClr val="7FC2B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  <a:cs typeface="MiSans Normal" panose="00000500000000000000" pitchFamily="2" charset="-122"/>
              </a:endParaRPr>
            </a:p>
          </p:txBody>
        </p:sp>
        <p:pic>
          <p:nvPicPr>
            <p:cNvPr id="24" name="图片 23" descr="卡通人物&#10;&#10;描述已自动生成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55348" y="1662108"/>
              <a:ext cx="3445416" cy="369025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" name="矩形 34"/>
          <p:cNvSpPr/>
          <p:nvPr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400810" y="1179830"/>
            <a:ext cx="7155180" cy="2830195"/>
          </a:xfrm>
          <a:prstGeom prst="rect">
            <a:avLst/>
          </a:prstGeom>
        </p:spPr>
        <p:txBody>
          <a:bodyPr wrap="square">
            <a:spAutoFit/>
          </a:bodyPr>
          <a:p>
            <a:pPr algn="l" defTabSz="457200">
              <a:lnSpc>
                <a:spcPct val="100000"/>
              </a:lnSpc>
              <a:buClrTx/>
              <a:buSzTx/>
              <a:buFontTx/>
            </a:pPr>
            <a:r>
              <a: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转移前的准备训练</a:t>
            </a:r>
            <a:endParaRPr lang="zh-CN" altLang="en-US" sz="28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000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平衡训练</a:t>
            </a:r>
            <a:endParaRPr lang="zh-CN" altLang="en-US" sz="2000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肌力训练</a:t>
            </a:r>
            <a:endParaRPr lang="zh-CN" altLang="en-US" sz="2000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技巧训练</a:t>
            </a:r>
            <a:endParaRPr lang="zh-CN" altLang="en-US" sz="2000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</a:rPr>
              <a:t>心理准备</a:t>
            </a:r>
            <a:endParaRPr lang="zh-CN" altLang="en-US" sz="2000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26680" y="2616835"/>
            <a:ext cx="4293870" cy="385064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" name="矩形 34"/>
          <p:cNvSpPr/>
          <p:nvPr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08000" y="485775"/>
            <a:ext cx="10784840" cy="4615180"/>
          </a:xfrm>
          <a:prstGeom prst="rect">
            <a:avLst/>
          </a:prstGeom>
        </p:spPr>
        <p:txBody>
          <a:bodyPr wrap="square">
            <a:noAutofit/>
          </a:bodyPr>
          <a:p>
            <a:pPr algn="l" defTabSz="457200">
              <a:lnSpc>
                <a:spcPct val="100000"/>
              </a:lnSpc>
              <a:buClrTx/>
              <a:buSzTx/>
              <a:buFontTx/>
            </a:pPr>
            <a:r>
              <a: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床椅转移训练影响因素</a:t>
            </a:r>
            <a:endParaRPr lang="zh-CN" altLang="en-US" sz="28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algn="l" defTabSz="457200">
              <a:lnSpc>
                <a:spcPct val="100000"/>
              </a:lnSpc>
              <a:buClrTx/>
              <a:buSzTx/>
              <a:buFontTx/>
            </a:pPr>
            <a:endParaRPr lang="zh-CN" altLang="en-US" sz="28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b="0">
                <a:latin typeface="宋体" panose="02010600030101010101" pitchFamily="2" charset="-122"/>
                <a:ea typeface="宋体" panose="02010600030101010101" pitchFamily="2" charset="-122"/>
              </a:rPr>
              <a:t>环境因素</a:t>
            </a:r>
            <a:endParaRPr lang="zh-CN" altLang="en-US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0">
                <a:latin typeface="宋体" panose="02010600030101010101" pitchFamily="2" charset="-122"/>
                <a:ea typeface="宋体" panose="02010600030101010101" pitchFamily="2" charset="-122"/>
              </a:rPr>
              <a:t>训练环境的安全性、整洁度以及无障碍设施的设置，轮椅的性能、轮椅和床的高度适配性等因素也会影响床椅转移训练的效果。</a:t>
            </a:r>
            <a:endParaRPr lang="zh-CN" altLang="en-US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b="0">
                <a:latin typeface="宋体" panose="02010600030101010101" pitchFamily="2" charset="-122"/>
                <a:ea typeface="宋体" panose="02010600030101010101" pitchFamily="2" charset="-122"/>
              </a:rPr>
              <a:t>老人身体状况</a:t>
            </a:r>
            <a:endParaRPr lang="zh-CN" altLang="en-US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0">
                <a:latin typeface="宋体" panose="02010600030101010101" pitchFamily="2" charset="-122"/>
                <a:ea typeface="宋体" panose="02010600030101010101" pitchFamily="2" charset="-122"/>
              </a:rPr>
              <a:t>老人需要具备一定的体能基础，能够耐受轮椅坐位。同时老人需要有一定的躯干和肢体控制能力，以便在转移过程中保持平衡和稳定。</a:t>
            </a:r>
            <a:endParaRPr lang="zh-CN" altLang="en-US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b="0">
                <a:latin typeface="宋体" panose="02010600030101010101" pitchFamily="2" charset="-122"/>
                <a:ea typeface="宋体" panose="02010600030101010101" pitchFamily="2" charset="-122"/>
              </a:rPr>
              <a:t>辅助者的专业程度</a:t>
            </a:r>
            <a:endParaRPr lang="zh-CN" altLang="en-US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0">
                <a:latin typeface="宋体" panose="02010600030101010101" pitchFamily="2" charset="-122"/>
                <a:ea typeface="宋体" panose="02010600030101010101" pitchFamily="2" charset="-122"/>
              </a:rPr>
              <a:t>老人进行床椅转移训练的早期阶段，必须在专业人员的指导下进行，以确保转移动作的正确性和安全性。</a:t>
            </a:r>
            <a:endParaRPr lang="zh-CN" altLang="en-US" b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b="0">
                <a:latin typeface="宋体" panose="02010600030101010101" pitchFamily="2" charset="-122"/>
                <a:ea typeface="宋体" panose="02010600030101010101" pitchFamily="2" charset="-122"/>
              </a:rPr>
              <a:t>认知心理因素</a:t>
            </a:r>
            <a:endParaRPr lang="zh-CN" altLang="en-US" b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299.1,&quot;left&quot;:513.6218110236221,&quot;top&quot;:163.04125984251968,&quot;width&quot;:367.52133858267723}"/>
</p:tagLst>
</file>

<file path=ppt/tags/tag10.xml><?xml version="1.0" encoding="utf-8"?>
<p:tagLst xmlns:p="http://schemas.openxmlformats.org/presentationml/2006/main">
  <p:tag name="KSO_WM_DIAGRAM_VIRTUALLY_FRAME" val="{&quot;height&quot;:333.7492125984252,&quot;left&quot;:55.238897637795276,&quot;top&quot;:136.12535433070866,&quot;width&quot;:849.5222047244094}"/>
</p:tagLst>
</file>

<file path=ppt/tags/tag11.xml><?xml version="1.0" encoding="utf-8"?>
<p:tagLst xmlns:p="http://schemas.openxmlformats.org/presentationml/2006/main">
  <p:tag name="KSO_WM_DIAGRAM_VIRTUALLY_FRAME" val="{&quot;height&quot;:341.88897637795276,&quot;left&quot;:49.37519685039369,&quot;top&quot;:141.41944881889762,&quot;width&quot;:500.06299212598424}"/>
</p:tagLst>
</file>

<file path=ppt/tags/tag12.xml><?xml version="1.0" encoding="utf-8"?>
<p:tagLst xmlns:p="http://schemas.openxmlformats.org/presentationml/2006/main">
  <p:tag name="KSO_WM_DIAGRAM_VIRTUALLY_FRAME" val="{&quot;height&quot;:341.88897637795276,&quot;left&quot;:49.37519685039369,&quot;top&quot;:141.41944881889762,&quot;width&quot;:500.06299212598424}"/>
</p:tagLst>
</file>

<file path=ppt/tags/tag13.xml><?xml version="1.0" encoding="utf-8"?>
<p:tagLst xmlns:p="http://schemas.openxmlformats.org/presentationml/2006/main">
  <p:tag name="KSO_WM_DIAGRAM_VIRTUALLY_FRAME" val="{&quot;height&quot;:341.88897637795276,&quot;left&quot;:49.37519685039369,&quot;top&quot;:141.41944881889762,&quot;width&quot;:500.06299212598424}"/>
</p:tagLst>
</file>

<file path=ppt/tags/tag14.xml><?xml version="1.0" encoding="utf-8"?>
<p:tagLst xmlns:p="http://schemas.openxmlformats.org/presentationml/2006/main">
  <p:tag name="KSO_WM_DIAGRAM_VIRTUALLY_FRAME" val="{&quot;height&quot;:341.88897637795276,&quot;left&quot;:49.37519685039369,&quot;top&quot;:141.41944881889762,&quot;width&quot;:500.06299212598424}"/>
</p:tagLst>
</file>

<file path=ppt/tags/tag15.xml><?xml version="1.0" encoding="utf-8"?>
<p:tagLst xmlns:p="http://schemas.openxmlformats.org/presentationml/2006/main">
  <p:tag name="KSO_WM_DIAGRAM_VIRTUALLY_FRAME" val="{&quot;height&quot;:341.88897637795276,&quot;left&quot;:49.37519685039369,&quot;top&quot;:141.41944881889762,&quot;width&quot;:500.06299212598424}"/>
</p:tagLst>
</file>

<file path=ppt/tags/tag16.xml><?xml version="1.0" encoding="utf-8"?>
<p:tagLst xmlns:p="http://schemas.openxmlformats.org/presentationml/2006/main">
  <p:tag name="KSO_WM_DIAGRAM_VIRTUALLY_FRAME" val="{&quot;height&quot;:341.88897637795276,&quot;left&quot;:49.37519685039369,&quot;top&quot;:141.41944881889762,&quot;width&quot;:500.06299212598424}"/>
</p:tagLst>
</file>

<file path=ppt/tags/tag17.xml><?xml version="1.0" encoding="utf-8"?>
<p:tagLst xmlns:p="http://schemas.openxmlformats.org/presentationml/2006/main">
  <p:tag name="KSO_WM_DIAGRAM_VIRTUALLY_FRAME" val="{&quot;height&quot;:341.88897637795276,&quot;left&quot;:49.37519685039369,&quot;top&quot;:141.41944881889762,&quot;width&quot;:500.06299212598424}"/>
</p:tagLst>
</file>

<file path=ppt/tags/tag18.xml><?xml version="1.0" encoding="utf-8"?>
<p:tagLst xmlns:p="http://schemas.openxmlformats.org/presentationml/2006/main">
  <p:tag name="KSO_WM_DIAGRAM_VIRTUALLY_FRAME" val="{&quot;height&quot;:341.88897637795276,&quot;left&quot;:49.37519685039369,&quot;top&quot;:141.41944881889762,&quot;width&quot;:500.06299212598424}"/>
</p:tagLst>
</file>

<file path=ppt/tags/tag19.xml><?xml version="1.0" encoding="utf-8"?>
<p:tagLst xmlns:p="http://schemas.openxmlformats.org/presentationml/2006/main">
  <p:tag name="KSO_WM_DIAGRAM_VIRTUALLY_FRAME" val="{&quot;height&quot;:341.88897637795276,&quot;left&quot;:49.37519685039369,&quot;top&quot;:141.41944881889762,&quot;width&quot;:500.06299212598424}"/>
</p:tagLst>
</file>

<file path=ppt/tags/tag2.xml><?xml version="1.0" encoding="utf-8"?>
<p:tagLst xmlns:p="http://schemas.openxmlformats.org/presentationml/2006/main">
  <p:tag name="KSO_WM_DIAGRAM_VIRTUALLY_FRAME" val="{&quot;height&quot;:299.1,&quot;left&quot;:513.6218110236221,&quot;top&quot;:163.04125984251968,&quot;width&quot;:367.52133858267723}"/>
</p:tagLst>
</file>

<file path=ppt/tags/tag20.xml><?xml version="1.0" encoding="utf-8"?>
<p:tagLst xmlns:p="http://schemas.openxmlformats.org/presentationml/2006/main">
  <p:tag name="KSO_WM_DIAGRAM_VIRTUALLY_FRAME" val="{&quot;height&quot;:341.88897637795276,&quot;left&quot;:49.37519685039369,&quot;top&quot;:141.41944881889762,&quot;width&quot;:500.06299212598424}"/>
</p:tagLst>
</file>

<file path=ppt/tags/tag21.xml><?xml version="1.0" encoding="utf-8"?>
<p:tagLst xmlns:p="http://schemas.openxmlformats.org/presentationml/2006/main">
  <p:tag name="KSO_WM_DIAGRAM_VIRTUALLY_FRAME" val="{&quot;height&quot;:341.88897637795276,&quot;left&quot;:49.37519685039369,&quot;top&quot;:141.41944881889762,&quot;width&quot;:500.06299212598424}"/>
</p:tagLst>
</file>

<file path=ppt/tags/tag22.xml><?xml version="1.0" encoding="utf-8"?>
<p:tagLst xmlns:p="http://schemas.openxmlformats.org/presentationml/2006/main">
  <p:tag name="KSO_WM_DIAGRAM_VIRTUALLY_FRAME" val="{&quot;height&quot;:341.88897637795276,&quot;left&quot;:49.37519685039369,&quot;top&quot;:141.41944881889762,&quot;width&quot;:500.06299212598424}"/>
</p:tagLst>
</file>

<file path=ppt/tags/tag23.xml><?xml version="1.0" encoding="utf-8"?>
<p:tagLst xmlns:p="http://schemas.openxmlformats.org/presentationml/2006/main">
  <p:tag name="KSO_WM_DIAGRAM_VIRTUALLY_FRAME" val="{&quot;height&quot;:341.88897637795276,&quot;left&quot;:49.37519685039369,&quot;top&quot;:141.41944881889762,&quot;width&quot;:500.06299212598424}"/>
</p:tagLst>
</file>

<file path=ppt/tags/tag24.xml><?xml version="1.0" encoding="utf-8"?>
<p:tagLst xmlns:p="http://schemas.openxmlformats.org/presentationml/2006/main">
  <p:tag name="KSO_WM_DIAGRAM_VIRTUALLY_FRAME" val="{&quot;height&quot;:341.88897637795276,&quot;left&quot;:49.37519685039369,&quot;top&quot;:141.41944881889762,&quot;width&quot;:500.06299212598424}"/>
</p:tagLst>
</file>

<file path=ppt/tags/tag25.xml><?xml version="1.0" encoding="utf-8"?>
<p:tagLst xmlns:p="http://schemas.openxmlformats.org/presentationml/2006/main">
  <p:tag name="KSO_WPP_MARK_KEY" val="bcdaf46f-6e23-442c-a479-1bbc16cd76d9"/>
  <p:tag name="COMMONDATA" val="eyJoZGlkIjoiYTg4NzVmOTVhNTA5MzI0OTJiNTI5ODJmM2VjMGQyMDcifQ=="/>
  <p:tag name="commondata" val="eyJjb3VudCI6MSwiaGRpZCI6ImVmYWM2NWYxMGMxNDE4M2M2MDcwMzQxZTU5YjRmMDM4IiwidXNlckNvdW50IjoxfQ=="/>
</p:tagLst>
</file>

<file path=ppt/tags/tag3.xml><?xml version="1.0" encoding="utf-8"?>
<p:tagLst xmlns:p="http://schemas.openxmlformats.org/presentationml/2006/main">
  <p:tag name="KSO_WM_DIAGRAM_VIRTUALLY_FRAME" val="{&quot;height&quot;:299.1,&quot;left&quot;:513.6218110236221,&quot;top&quot;:163.04125984251968,&quot;width&quot;:367.52133858267723}"/>
</p:tagLst>
</file>

<file path=ppt/tags/tag4.xml><?xml version="1.0" encoding="utf-8"?>
<p:tagLst xmlns:p="http://schemas.openxmlformats.org/presentationml/2006/main">
  <p:tag name="KSO_WM_DIAGRAM_VIRTUALLY_FRAME" val="{&quot;height&quot;:299.1,&quot;left&quot;:513.6218110236221,&quot;top&quot;:163.04125984251968,&quot;width&quot;:367.52133858267723}"/>
</p:tagLst>
</file>

<file path=ppt/tags/tag5.xml><?xml version="1.0" encoding="utf-8"?>
<p:tagLst xmlns:p="http://schemas.openxmlformats.org/presentationml/2006/main">
  <p:tag name="KSO_WM_DIAGRAM_VIRTUALLY_FRAME" val="{&quot;height&quot;:299.1,&quot;left&quot;:513.6218110236221,&quot;top&quot;:163.04125984251968,&quot;width&quot;:367.52133858267723}"/>
</p:tagLst>
</file>

<file path=ppt/tags/tag6.xml><?xml version="1.0" encoding="utf-8"?>
<p:tagLst xmlns:p="http://schemas.openxmlformats.org/presentationml/2006/main">
  <p:tag name="KSO_WM_DIAGRAM_VIRTUALLY_FRAME" val="{&quot;height&quot;:299.1,&quot;left&quot;:513.6218110236221,&quot;top&quot;:163.04125984251968,&quot;width&quot;:367.52133858267723}"/>
</p:tagLst>
</file>

<file path=ppt/tags/tag7.xml><?xml version="1.0" encoding="utf-8"?>
<p:tagLst xmlns:p="http://schemas.openxmlformats.org/presentationml/2006/main">
  <p:tag name="KSO_WM_DIAGRAM_VIRTUALLY_FRAME" val="{&quot;height&quot;:299.1,&quot;left&quot;:513.6218110236221,&quot;top&quot;:163.04125984251968,&quot;width&quot;:367.52133858267723}"/>
</p:tagLst>
</file>

<file path=ppt/tags/tag8.xml><?xml version="1.0" encoding="utf-8"?>
<p:tagLst xmlns:p="http://schemas.openxmlformats.org/presentationml/2006/main">
  <p:tag name="KSO_WM_DIAGRAM_VIRTUALLY_FRAME" val="{&quot;height&quot;:333.7492125984252,&quot;left&quot;:55.238897637795276,&quot;top&quot;:136.12535433070866,&quot;width&quot;:849.5222047244094}"/>
</p:tagLst>
</file>

<file path=ppt/tags/tag9.xml><?xml version="1.0" encoding="utf-8"?>
<p:tagLst xmlns:p="http://schemas.openxmlformats.org/presentationml/2006/main">
  <p:tag name="KSO_WM_DIAGRAM_VIRTUALLY_FRAME" val="{&quot;height&quot;:333.7492125984252,&quot;left&quot;:55.238897637795276,&quot;top&quot;:136.12535433070866,&quot;width&quot;:849.5222047244094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MiSans Normal"/>
        <a:ea typeface=""/>
        <a:cs typeface=""/>
        <a:font script="Jpan" typeface="游ゴシック"/>
        <a:font script="Hang" typeface="맑은 고딕"/>
        <a:font script="Hans" typeface="MiSans Normal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MiSans Normal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MiSans Normal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MiSans Normal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MiSans Normal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3966</Words>
  <Application>WPS 演示</Application>
  <PresentationFormat>宽屏</PresentationFormat>
  <Paragraphs>210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Arial</vt:lpstr>
      <vt:lpstr>宋体</vt:lpstr>
      <vt:lpstr>Wingdings</vt:lpstr>
      <vt:lpstr>MiSans Normal</vt:lpstr>
      <vt:lpstr>思源宋体 CN Heavy</vt:lpstr>
      <vt:lpstr>思源黑体 CN Bold</vt:lpstr>
      <vt:lpstr>黑体</vt:lpstr>
      <vt:lpstr>微软雅黑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Sheng xia</dc:creator>
  <cp:lastModifiedBy>WPS_1751534095</cp:lastModifiedBy>
  <cp:revision>23</cp:revision>
  <dcterms:created xsi:type="dcterms:W3CDTF">2023-03-16T09:09:00Z</dcterms:created>
  <dcterms:modified xsi:type="dcterms:W3CDTF">2025-12-22T07:01:01Z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0F5929FBBA3E45FB94924643701D670D_13</vt:lpwstr>
  </property>
  <property fmtid="{D5CDD505-2E9C-101B-9397-08002B2CF9AE}" pid="3" name="KSOProductBuildVer">
    <vt:lpwstr>2052-12.1.0.16729</vt:lpwstr>
  </property>
  <property fmtid="{D5CDD505-2E9C-101B-9397-08002B2CF9AE}" pid="4" name="KSOTemplateUUID">
    <vt:lpwstr>v1.0_mb_lIOe6B7NPfutN2b0+v8ZEA==</vt:lpwstr>
  </property>
</Properties>
</file>